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43"/>
  </p:notesMasterIdLst>
  <p:sldIdLst>
    <p:sldId id="356" r:id="rId5"/>
    <p:sldId id="257" r:id="rId6"/>
    <p:sldId id="379" r:id="rId7"/>
    <p:sldId id="351" r:id="rId8"/>
    <p:sldId id="357" r:id="rId9"/>
    <p:sldId id="378" r:id="rId10"/>
    <p:sldId id="365" r:id="rId11"/>
    <p:sldId id="359" r:id="rId12"/>
    <p:sldId id="362" r:id="rId13"/>
    <p:sldId id="360" r:id="rId14"/>
    <p:sldId id="377" r:id="rId15"/>
    <p:sldId id="354" r:id="rId16"/>
    <p:sldId id="363" r:id="rId17"/>
    <p:sldId id="366" r:id="rId18"/>
    <p:sldId id="285" r:id="rId19"/>
    <p:sldId id="367" r:id="rId20"/>
    <p:sldId id="368" r:id="rId21"/>
    <p:sldId id="369" r:id="rId22"/>
    <p:sldId id="370" r:id="rId23"/>
    <p:sldId id="371" r:id="rId24"/>
    <p:sldId id="372" r:id="rId25"/>
    <p:sldId id="374" r:id="rId26"/>
    <p:sldId id="373" r:id="rId27"/>
    <p:sldId id="380" r:id="rId28"/>
    <p:sldId id="376" r:id="rId29"/>
    <p:sldId id="381" r:id="rId30"/>
    <p:sldId id="383" r:id="rId31"/>
    <p:sldId id="382" r:id="rId32"/>
    <p:sldId id="384" r:id="rId33"/>
    <p:sldId id="392" r:id="rId34"/>
    <p:sldId id="387" r:id="rId35"/>
    <p:sldId id="393" r:id="rId36"/>
    <p:sldId id="389" r:id="rId37"/>
    <p:sldId id="390" r:id="rId38"/>
    <p:sldId id="391" r:id="rId39"/>
    <p:sldId id="385" r:id="rId40"/>
    <p:sldId id="386" r:id="rId41"/>
    <p:sldId id="34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34" autoAdjust="0"/>
  </p:normalViewPr>
  <p:slideViewPr>
    <p:cSldViewPr snapToGrid="0">
      <p:cViewPr varScale="1">
        <p:scale>
          <a:sx n="64" d="100"/>
          <a:sy n="64" d="100"/>
        </p:scale>
        <p:origin x="712" y="48"/>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3/28/2024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3/28/2024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3/28/2024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signs.ai/colors/palette/163"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jpg"/><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179534" cy="3566160"/>
          </a:xfrm>
        </p:spPr>
        <p:txBody>
          <a:bodyPr anchor="b">
            <a:normAutofit/>
          </a:bodyPr>
          <a:lstStyle/>
          <a:p>
            <a:r>
              <a:rPr lang="en-US" sz="6000" dirty="0" err="1"/>
              <a:t>Projet</a:t>
            </a:r>
            <a:br>
              <a:rPr lang="en-US" sz="6000" dirty="0"/>
            </a:br>
            <a:r>
              <a:rPr lang="en-US" sz="6000" dirty="0"/>
              <a:t>e-</a:t>
            </a:r>
            <a:r>
              <a:rPr lang="en-US" sz="6000" dirty="0" err="1"/>
              <a:t>rigation</a:t>
            </a: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Melanie </a:t>
            </a:r>
            <a:r>
              <a:rPr lang="en-US" dirty="0" err="1"/>
              <a:t>zhu</a:t>
            </a:r>
            <a:endParaRPr lang="en-US" dirty="0"/>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srcRect l="-79" t="-1329" r="-1"/>
          <a:stretch/>
        </p:blipFill>
        <p:spPr>
          <a:xfrm>
            <a:off x="6971252" y="654341"/>
            <a:ext cx="4592622" cy="5477504"/>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MPD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pPr>
              <a:lnSpc>
                <a:spcPct val="200000"/>
              </a:lnSpc>
            </a:pPr>
            <a:r>
              <a:rPr lang="fr-FR" dirty="0"/>
              <a:t>Le MPD traduit le modèle conceptuel de données en une représentation technique et pratique, prête à être mise en œuvre dans un système de gestion de bases de données.</a:t>
            </a:r>
            <a:endParaRPr lang="en-US" dirty="0"/>
          </a:p>
        </p:txBody>
      </p:sp>
      <p:pic>
        <p:nvPicPr>
          <p:cNvPr id="16" name="Picture Placeholder 15">
            <a:extLst>
              <a:ext uri="{FF2B5EF4-FFF2-40B4-BE49-F238E27FC236}">
                <a16:creationId xmlns:a16="http://schemas.microsoft.com/office/drawing/2014/main" id="{E3E20821-3F44-C1CB-A22C-62C2B8864FD7}"/>
              </a:ext>
            </a:extLst>
          </p:cNvPr>
          <p:cNvPicPr>
            <a:picLocks noGrp="1" noChangeAspect="1"/>
          </p:cNvPicPr>
          <p:nvPr>
            <p:ph type="pic" sz="quarter" idx="13"/>
          </p:nvPr>
        </p:nvPicPr>
        <p:blipFill rotWithShape="1">
          <a:blip r:embed="rId2"/>
          <a:srcRect t="-5551" b="-5551"/>
          <a:stretch/>
        </p:blipFill>
        <p:spPr/>
      </p:pic>
    </p:spTree>
    <p:extLst>
      <p:ext uri="{BB962C8B-B14F-4D97-AF65-F5344CB8AC3E}">
        <p14:creationId xmlns:p14="http://schemas.microsoft.com/office/powerpoint/2010/main" val="90232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A8C6-C58E-834A-077D-8209916A2ECB}"/>
              </a:ext>
            </a:extLst>
          </p:cNvPr>
          <p:cNvSpPr>
            <a:spLocks noGrp="1"/>
          </p:cNvSpPr>
          <p:nvPr>
            <p:ph type="ctrTitle"/>
          </p:nvPr>
        </p:nvSpPr>
        <p:spPr/>
        <p:txBody>
          <a:bodyPr/>
          <a:lstStyle/>
          <a:p>
            <a:r>
              <a:rPr lang="fr-FR" dirty="0"/>
              <a:t>Charte graphique</a:t>
            </a:r>
            <a:endParaRPr lang="en-US" dirty="0"/>
          </a:p>
        </p:txBody>
      </p:sp>
      <p:sp>
        <p:nvSpPr>
          <p:cNvPr id="3" name="Subtitle 2">
            <a:extLst>
              <a:ext uri="{FF2B5EF4-FFF2-40B4-BE49-F238E27FC236}">
                <a16:creationId xmlns:a16="http://schemas.microsoft.com/office/drawing/2014/main" id="{804F05B4-F67D-931B-8A28-2621AD31BC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13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t>PALETTE DE COULEUR</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2286000"/>
            <a:ext cx="5711810" cy="3630168"/>
          </a:xfrm>
        </p:spPr>
        <p:txBody>
          <a:bodyPr/>
          <a:lstStyle/>
          <a:p>
            <a:pPr marL="285750" indent="-285750">
              <a:buFont typeface="Arial" panose="020B0604020202020204" pitchFamily="34" charset="0"/>
              <a:buChar char="•"/>
            </a:pPr>
            <a:r>
              <a:rPr lang="en-US" dirty="0">
                <a:hlinkClick r:id="rId2"/>
              </a:rPr>
              <a:t>https://designs.ai/colors/palette/163</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HEXA :</a:t>
            </a:r>
          </a:p>
          <a:p>
            <a:pPr marL="285750" indent="-285750">
              <a:buFont typeface="Arial" panose="020B0604020202020204" pitchFamily="34" charset="0"/>
              <a:buChar char="•"/>
            </a:pPr>
            <a:r>
              <a:rPr lang="en-US" dirty="0"/>
              <a:t>#f7f7f7</a:t>
            </a:r>
          </a:p>
          <a:p>
            <a:pPr marL="285750" indent="-285750">
              <a:buFont typeface="Arial" panose="020B0604020202020204" pitchFamily="34" charset="0"/>
              <a:buChar char="•"/>
            </a:pPr>
            <a:r>
              <a:rPr lang="en-US" dirty="0"/>
              <a:t>#eeeeee</a:t>
            </a:r>
          </a:p>
          <a:p>
            <a:pPr marL="285750" indent="-285750">
              <a:buFont typeface="Arial" panose="020B0604020202020204" pitchFamily="34" charset="0"/>
              <a:buChar char="•"/>
            </a:pPr>
            <a:r>
              <a:rPr lang="en-US" dirty="0"/>
              <a:t>#393e46</a:t>
            </a:r>
          </a:p>
          <a:p>
            <a:pPr marL="285750" indent="-285750">
              <a:buFont typeface="Arial" panose="020B0604020202020204" pitchFamily="34" charset="0"/>
              <a:buChar char="•"/>
            </a:pPr>
            <a:r>
              <a:rPr lang="en-US" dirty="0"/>
              <a:t>#929aab</a:t>
            </a:r>
          </a:p>
        </p:txBody>
      </p:sp>
      <p:pic>
        <p:nvPicPr>
          <p:cNvPr id="7" name="Content Placeholder 6">
            <a:extLst>
              <a:ext uri="{FF2B5EF4-FFF2-40B4-BE49-F238E27FC236}">
                <a16:creationId xmlns:a16="http://schemas.microsoft.com/office/drawing/2014/main" id="{11681FAF-19F9-3039-3DAE-47DE6CA54750}"/>
              </a:ext>
            </a:extLst>
          </p:cNvPr>
          <p:cNvPicPr>
            <a:picLocks noGrp="1" noChangeAspect="1"/>
          </p:cNvPicPr>
          <p:nvPr>
            <p:ph sz="half" idx="14"/>
          </p:nvPr>
        </p:nvPicPr>
        <p:blipFill>
          <a:blip r:embed="rId3"/>
          <a:stretch>
            <a:fillRect/>
          </a:stretch>
        </p:blipFill>
        <p:spPr>
          <a:xfrm>
            <a:off x="937548" y="2443227"/>
            <a:ext cx="4256751" cy="2128376"/>
          </a:xfrm>
        </p:spPr>
      </p:pic>
    </p:spTree>
    <p:extLst>
      <p:ext uri="{BB962C8B-B14F-4D97-AF65-F5344CB8AC3E}">
        <p14:creationId xmlns:p14="http://schemas.microsoft.com/office/powerpoint/2010/main" val="295168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fr-FR" b="1" dirty="0"/>
              <a:t>L</a:t>
            </a:r>
            <a:r>
              <a:rPr lang="en-US" b="1" dirty="0"/>
              <a:t>OGO &amp; NOM DE LA MARQUE</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975607"/>
            <a:ext cx="5711810" cy="3630168"/>
          </a:xfrm>
        </p:spPr>
        <p:txBody>
          <a:bodyPr/>
          <a:lstStyle/>
          <a:p>
            <a:pPr marL="0" indent="0">
              <a:buNone/>
            </a:pPr>
            <a:r>
              <a:rPr lang="fr-FR" dirty="0"/>
              <a:t>BRAINSTORMING SUR LA CREATION DU LOGO :</a:t>
            </a:r>
          </a:p>
          <a:p>
            <a:pPr marL="285750" indent="-285750">
              <a:buFont typeface="Arial" panose="020B0604020202020204" pitchFamily="34" charset="0"/>
              <a:buChar char="•"/>
            </a:pPr>
            <a:r>
              <a:rPr lang="fr-FR" dirty="0"/>
              <a:t>REPRESENTE UN TELEPHONE</a:t>
            </a:r>
          </a:p>
          <a:p>
            <a:pPr marL="285750" indent="-285750">
              <a:buFont typeface="Arial" panose="020B0604020202020204" pitchFamily="34" charset="0"/>
              <a:buChar char="•"/>
            </a:pPr>
            <a:r>
              <a:rPr lang="fr-FR" dirty="0"/>
              <a:t>L’ACTION DE RECHARGE</a:t>
            </a:r>
          </a:p>
          <a:p>
            <a:pPr marL="285750" indent="-285750">
              <a:buFont typeface="Arial" panose="020B0604020202020204" pitchFamily="34" charset="0"/>
              <a:buChar char="•"/>
            </a:pPr>
            <a:r>
              <a:rPr lang="en-US" dirty="0"/>
              <a:t>IMAGE EXPLICITE</a:t>
            </a:r>
          </a:p>
        </p:txBody>
      </p:sp>
      <p:pic>
        <p:nvPicPr>
          <p:cNvPr id="8" name="Content Placeholder 7">
            <a:extLst>
              <a:ext uri="{FF2B5EF4-FFF2-40B4-BE49-F238E27FC236}">
                <a16:creationId xmlns:a16="http://schemas.microsoft.com/office/drawing/2014/main" id="{38309941-090F-1923-4BB3-A30680D7FF1D}"/>
              </a:ext>
            </a:extLst>
          </p:cNvPr>
          <p:cNvPicPr>
            <a:picLocks noGrp="1" noChangeAspect="1"/>
          </p:cNvPicPr>
          <p:nvPr>
            <p:ph sz="half" idx="14"/>
          </p:nvPr>
        </p:nvPicPr>
        <p:blipFill>
          <a:blip r:embed="rId2"/>
          <a:stretch>
            <a:fillRect/>
          </a:stretch>
        </p:blipFill>
        <p:spPr>
          <a:xfrm>
            <a:off x="604838" y="721123"/>
            <a:ext cx="4589462" cy="5406230"/>
          </a:xfrm>
        </p:spPr>
      </p:pic>
      <p:sp>
        <p:nvSpPr>
          <p:cNvPr id="9" name="Content Placeholder 2">
            <a:extLst>
              <a:ext uri="{FF2B5EF4-FFF2-40B4-BE49-F238E27FC236}">
                <a16:creationId xmlns:a16="http://schemas.microsoft.com/office/drawing/2014/main" id="{2CC806E5-AE3A-9ECC-45A4-DAEDD9B45401}"/>
              </a:ext>
            </a:extLst>
          </p:cNvPr>
          <p:cNvSpPr txBox="1">
            <a:spLocks/>
          </p:cNvSpPr>
          <p:nvPr/>
        </p:nvSpPr>
        <p:spPr>
          <a:xfrm>
            <a:off x="5443870" y="3790691"/>
            <a:ext cx="5711810" cy="3630168"/>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tx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t>BRAINSTORMING SUR LE NOM DE LA MARQUE :</a:t>
            </a:r>
          </a:p>
          <a:p>
            <a:pPr marL="285750" indent="-285750">
              <a:buFont typeface="Arial" panose="020B0604020202020204" pitchFamily="34" charset="0"/>
              <a:buChar char="•"/>
            </a:pPr>
            <a:r>
              <a:rPr lang="fr-FR" dirty="0"/>
              <a:t>NOM SYNONYME D’ALIMENTATION</a:t>
            </a:r>
          </a:p>
          <a:p>
            <a:pPr marL="285750" indent="-285750">
              <a:buFont typeface="Arial" panose="020B0604020202020204" pitchFamily="34" charset="0"/>
              <a:buChar char="•"/>
            </a:pPr>
            <a:r>
              <a:rPr lang="fr-FR" dirty="0"/>
              <a:t>AYANT DU CATCH POUR UNE PUB</a:t>
            </a:r>
          </a:p>
          <a:p>
            <a:pPr marL="285750" indent="-285750">
              <a:buFont typeface="Arial" panose="020B0604020202020204" pitchFamily="34" charset="0"/>
              <a:buChar char="•"/>
            </a:pPr>
            <a:r>
              <a:rPr lang="fr-FR" dirty="0"/>
              <a:t>FACILE A RETENIR</a:t>
            </a:r>
          </a:p>
          <a:p>
            <a:pPr marL="285750" indent="-285750">
              <a:buFont typeface="Arial" panose="020B0604020202020204" pitchFamily="34" charset="0"/>
              <a:buChar char="•"/>
            </a:pPr>
            <a:r>
              <a:rPr lang="fr-FR" dirty="0"/>
              <a:t>RAPPELANT LA TECHNOLOGIE</a:t>
            </a:r>
            <a:endParaRPr lang="en-US" dirty="0"/>
          </a:p>
        </p:txBody>
      </p:sp>
    </p:spTree>
    <p:extLst>
      <p:ext uri="{BB962C8B-B14F-4D97-AF65-F5344CB8AC3E}">
        <p14:creationId xmlns:p14="http://schemas.microsoft.com/office/powerpoint/2010/main" val="132396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fr-FR" b="1" dirty="0"/>
              <a:t>ZONING</a:t>
            </a:r>
            <a:endParaRPr lang="en-US" b="1" dirty="0"/>
          </a:p>
        </p:txBody>
      </p:sp>
      <p:pic>
        <p:nvPicPr>
          <p:cNvPr id="5" name="Picture Placeholder 4">
            <a:extLst>
              <a:ext uri="{FF2B5EF4-FFF2-40B4-BE49-F238E27FC236}">
                <a16:creationId xmlns:a16="http://schemas.microsoft.com/office/drawing/2014/main" id="{50AF9CD3-E8B6-AD7D-7391-D45A162E6759}"/>
              </a:ext>
            </a:extLst>
          </p:cNvPr>
          <p:cNvPicPr>
            <a:picLocks noGrp="1" noChangeAspect="1"/>
          </p:cNvPicPr>
          <p:nvPr>
            <p:ph type="pic" sz="quarter" idx="14"/>
          </p:nvPr>
        </p:nvPicPr>
        <p:blipFill rotWithShape="1">
          <a:blip r:embed="rId2"/>
          <a:srcRect l="-23730" r="-23730"/>
          <a:stretch/>
        </p:blipFill>
        <p:spPr>
          <a:xfrm>
            <a:off x="3863261" y="629174"/>
            <a:ext cx="5620623" cy="5620623"/>
          </a:xfrm>
        </p:spPr>
      </p:pic>
    </p:spTree>
    <p:extLst>
      <p:ext uri="{BB962C8B-B14F-4D97-AF65-F5344CB8AC3E}">
        <p14:creationId xmlns:p14="http://schemas.microsoft.com/office/powerpoint/2010/main" val="421816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WIREFRAME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fr-FR" dirty="0"/>
              <a:t>W</a:t>
            </a:r>
            <a:r>
              <a:rPr lang="en-US" dirty="0"/>
              <a:t>IREFRAME 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W</a:t>
            </a:r>
            <a:r>
              <a:rPr lang="en-US" dirty="0"/>
              <a:t>IREFRAME 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t="-16865" b="-16865"/>
          <a:stretch/>
        </p:blipFill>
        <p:spPr>
          <a:xfrm>
            <a:off x="7700636" y="2067220"/>
            <a:ext cx="2919413" cy="2919413"/>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rotWithShape="1">
          <a:blip r:embed="rId3"/>
          <a:srcRect/>
          <a:stretch/>
        </p:blipFill>
        <p:spPr>
          <a:xfrm>
            <a:off x="1289922" y="1796532"/>
            <a:ext cx="5453540" cy="3460787"/>
          </a:xfrm>
          <a:prstGeom prst="rect">
            <a:avLst/>
          </a:prstGeom>
        </p:spPr>
      </p:pic>
    </p:spTree>
    <p:extLst>
      <p:ext uri="{BB962C8B-B14F-4D97-AF65-F5344CB8AC3E}">
        <p14:creationId xmlns:p14="http://schemas.microsoft.com/office/powerpoint/2010/main" val="164038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MAQUETTAGE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en-US" dirty="0"/>
              <a:t>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NAVBAR </a:t>
            </a:r>
            <a:r>
              <a:rPr lang="en-US" dirty="0"/>
              <a:t>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l="-470" t="-35" r="470" b="89485"/>
          <a:stretch/>
        </p:blipFill>
        <p:spPr>
          <a:xfrm>
            <a:off x="5817286" y="1879011"/>
            <a:ext cx="5277434" cy="3460787"/>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a:blip r:embed="rId3"/>
          <a:srcRect/>
          <a:stretch/>
        </p:blipFill>
        <p:spPr>
          <a:xfrm>
            <a:off x="1709027" y="1879011"/>
            <a:ext cx="2618749" cy="3460787"/>
          </a:xfrm>
          <a:prstGeom prst="rect">
            <a:avLst/>
          </a:prstGeom>
        </p:spPr>
      </p:pic>
    </p:spTree>
    <p:extLst>
      <p:ext uri="{BB962C8B-B14F-4D97-AF65-F5344CB8AC3E}">
        <p14:creationId xmlns:p14="http://schemas.microsoft.com/office/powerpoint/2010/main" val="324338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5C611B7-2828-8691-88C1-BB8D9E3545E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ackgroundRemoval t="9457" b="91739" l="3370" r="96196">
                        <a14:foregroundMark x1="31413" y1="9565" x2="31413" y2="9565"/>
                        <a14:foregroundMark x1="69022" y1="9565" x2="69022" y2="9565"/>
                        <a14:foregroundMark x1="91739" y1="42283" x2="91739" y2="42283"/>
                        <a14:foregroundMark x1="50109" y1="50000" x2="50109" y2="50000"/>
                        <a14:foregroundMark x1="96304" y1="49783" x2="96304" y2="49783"/>
                        <a14:foregroundMark x1="6630" y1="47717" x2="6630" y2="47717"/>
                        <a14:foregroundMark x1="3478" y1="50000" x2="3478" y2="50000"/>
                        <a14:foregroundMark x1="69022" y1="91739" x2="69022" y2="91739"/>
                      </a14:backgroundRemoval>
                    </a14:imgEffect>
                  </a14:imgLayer>
                </a14:imgProps>
              </a:ext>
            </a:extLst>
          </a:blip>
          <a:srcRect/>
          <a:stretch>
            <a:fillRect/>
          </a:stretch>
        </p:blipFill>
        <p:spPr/>
      </p:pic>
      <p:pic>
        <p:nvPicPr>
          <p:cNvPr id="12" name="Picture Placeholder 11">
            <a:extLst>
              <a:ext uri="{FF2B5EF4-FFF2-40B4-BE49-F238E27FC236}">
                <a16:creationId xmlns:a16="http://schemas.microsoft.com/office/drawing/2014/main" id="{9B1B8D01-9336-2C1B-33BF-89773C391EEE}"/>
              </a:ext>
            </a:extLst>
          </p:cNvPr>
          <p:cNvPicPr>
            <a:picLocks noGrp="1" noChangeAspect="1"/>
          </p:cNvPicPr>
          <p:nvPr>
            <p:ph type="pic" sz="quarter" idx="14"/>
          </p:nvPr>
        </p:nvPicPr>
        <p:blipFill rotWithShape="1">
          <a:blip r:embed="rId4"/>
          <a:srcRect t="-31737" b="-31737"/>
          <a:stretch/>
        </p:blipFill>
        <p:spPr/>
      </p:pic>
      <p:sp>
        <p:nvSpPr>
          <p:cNvPr id="5" name="Text Placeholder 4">
            <a:extLst>
              <a:ext uri="{FF2B5EF4-FFF2-40B4-BE49-F238E27FC236}">
                <a16:creationId xmlns:a16="http://schemas.microsoft.com/office/drawing/2014/main" id="{366FAC89-8E45-08E4-F83B-1C00F11D117D}"/>
              </a:ext>
            </a:extLst>
          </p:cNvPr>
          <p:cNvSpPr>
            <a:spLocks noGrp="1"/>
          </p:cNvSpPr>
          <p:nvPr>
            <p:ph type="body" sz="half" idx="2"/>
          </p:nvPr>
        </p:nvSpPr>
        <p:spPr/>
        <p:txBody>
          <a:bodyPr/>
          <a:lstStyle/>
          <a:p>
            <a:r>
              <a:rPr lang="fr-FR" dirty="0"/>
              <a:t>REACTJS</a:t>
            </a:r>
            <a:endParaRPr lang="en-US" dirty="0"/>
          </a:p>
        </p:txBody>
      </p:sp>
      <p:sp>
        <p:nvSpPr>
          <p:cNvPr id="6" name="Text Placeholder 5">
            <a:extLst>
              <a:ext uri="{FF2B5EF4-FFF2-40B4-BE49-F238E27FC236}">
                <a16:creationId xmlns:a16="http://schemas.microsoft.com/office/drawing/2014/main" id="{BE2369A7-FFDE-B264-767D-08050F727508}"/>
              </a:ext>
            </a:extLst>
          </p:cNvPr>
          <p:cNvSpPr>
            <a:spLocks noGrp="1"/>
          </p:cNvSpPr>
          <p:nvPr>
            <p:ph type="body" sz="half" idx="16"/>
          </p:nvPr>
        </p:nvSpPr>
        <p:spPr/>
        <p:txBody>
          <a:bodyPr/>
          <a:lstStyle/>
          <a:p>
            <a:r>
              <a:rPr lang="fr-FR" dirty="0"/>
              <a:t>NODEJS</a:t>
            </a:r>
            <a:endParaRPr lang="en-US" dirty="0"/>
          </a:p>
        </p:txBody>
      </p:sp>
      <p:sp>
        <p:nvSpPr>
          <p:cNvPr id="7" name="Text Placeholder 6">
            <a:extLst>
              <a:ext uri="{FF2B5EF4-FFF2-40B4-BE49-F238E27FC236}">
                <a16:creationId xmlns:a16="http://schemas.microsoft.com/office/drawing/2014/main" id="{84DC6DE6-EE66-9E5C-48CE-CF8AE1FC794E}"/>
              </a:ext>
            </a:extLst>
          </p:cNvPr>
          <p:cNvSpPr>
            <a:spLocks noGrp="1"/>
          </p:cNvSpPr>
          <p:nvPr>
            <p:ph type="body" sz="half" idx="17"/>
          </p:nvPr>
        </p:nvSpPr>
        <p:spPr/>
        <p:txBody>
          <a:bodyPr/>
          <a:lstStyle/>
          <a:p>
            <a:r>
              <a:rPr lang="fr-FR" dirty="0"/>
              <a:t>MYSQL</a:t>
            </a:r>
            <a:endParaRPr lang="en-US" dirty="0"/>
          </a:p>
        </p:txBody>
      </p:sp>
      <p:sp>
        <p:nvSpPr>
          <p:cNvPr id="8" name="Title 7">
            <a:extLst>
              <a:ext uri="{FF2B5EF4-FFF2-40B4-BE49-F238E27FC236}">
                <a16:creationId xmlns:a16="http://schemas.microsoft.com/office/drawing/2014/main" id="{0E4EAD9A-ADCE-CAC4-F342-FDF942E4C894}"/>
              </a:ext>
            </a:extLst>
          </p:cNvPr>
          <p:cNvSpPr>
            <a:spLocks noGrp="1"/>
          </p:cNvSpPr>
          <p:nvPr>
            <p:ph type="title"/>
          </p:nvPr>
        </p:nvSpPr>
        <p:spPr/>
        <p:txBody>
          <a:bodyPr/>
          <a:lstStyle/>
          <a:p>
            <a:r>
              <a:rPr lang="fr-FR" dirty="0"/>
              <a:t>TECHNOLOGIES UTILISEES</a:t>
            </a:r>
            <a:endParaRPr lang="en-US" dirty="0"/>
          </a:p>
        </p:txBody>
      </p:sp>
      <p:pic>
        <p:nvPicPr>
          <p:cNvPr id="18" name="Picture Placeholder 17">
            <a:extLst>
              <a:ext uri="{FF2B5EF4-FFF2-40B4-BE49-F238E27FC236}">
                <a16:creationId xmlns:a16="http://schemas.microsoft.com/office/drawing/2014/main" id="{CFF205A2-344B-808D-0024-F5A5B3496D6B}"/>
              </a:ext>
            </a:extLst>
          </p:cNvPr>
          <p:cNvPicPr>
            <a:picLocks noGrp="1" noChangeAspect="1"/>
          </p:cNvPicPr>
          <p:nvPr>
            <p:ph type="pic" sz="quarter" idx="15"/>
          </p:nvPr>
        </p:nvPicPr>
        <p:blipFill rotWithShape="1">
          <a:blip r:embed="rId5"/>
          <a:srcRect t="-23513" b="-23513"/>
          <a:stretch/>
        </p:blipFill>
        <p:spPr/>
      </p:pic>
    </p:spTree>
    <p:extLst>
      <p:ext uri="{BB962C8B-B14F-4D97-AF65-F5344CB8AC3E}">
        <p14:creationId xmlns:p14="http://schemas.microsoft.com/office/powerpoint/2010/main" val="415071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89BA-482F-A763-007A-35E993B70FF1}"/>
              </a:ext>
            </a:extLst>
          </p:cNvPr>
          <p:cNvSpPr>
            <a:spLocks noGrp="1"/>
          </p:cNvSpPr>
          <p:nvPr>
            <p:ph type="ctrTitle"/>
          </p:nvPr>
        </p:nvSpPr>
        <p:spPr/>
        <p:txBody>
          <a:bodyPr/>
          <a:lstStyle/>
          <a:p>
            <a:r>
              <a:rPr lang="fr-FR" dirty="0"/>
              <a:t>SPECIALITES FONCTIONNELLES</a:t>
            </a:r>
            <a:endParaRPr lang="en-US" dirty="0"/>
          </a:p>
        </p:txBody>
      </p:sp>
      <p:sp>
        <p:nvSpPr>
          <p:cNvPr id="3" name="Subtitle 2">
            <a:extLst>
              <a:ext uri="{FF2B5EF4-FFF2-40B4-BE49-F238E27FC236}">
                <a16:creationId xmlns:a16="http://schemas.microsoft.com/office/drawing/2014/main" id="{8C47EE9C-C2B2-AA97-5CE5-AF52FFF7AD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699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4408-B708-131C-8EF5-0775E404EDA4}"/>
              </a:ext>
            </a:extLst>
          </p:cNvPr>
          <p:cNvSpPr>
            <a:spLocks noGrp="1"/>
          </p:cNvSpPr>
          <p:nvPr>
            <p:ph type="title"/>
          </p:nvPr>
        </p:nvSpPr>
        <p:spPr/>
        <p:txBody>
          <a:bodyPr>
            <a:normAutofit fontScale="90000"/>
          </a:bodyPr>
          <a:lstStyle/>
          <a:p>
            <a:r>
              <a:rPr lang="fr-FR" dirty="0"/>
              <a:t>INSCRIPTION ET CONNEXION USER</a:t>
            </a:r>
            <a:endParaRPr lang="en-US" dirty="0"/>
          </a:p>
        </p:txBody>
      </p:sp>
      <p:pic>
        <p:nvPicPr>
          <p:cNvPr id="6" name="Content Placeholder 5">
            <a:extLst>
              <a:ext uri="{FF2B5EF4-FFF2-40B4-BE49-F238E27FC236}">
                <a16:creationId xmlns:a16="http://schemas.microsoft.com/office/drawing/2014/main" id="{B6E75D2D-3829-A291-9105-905B3E7AF13E}"/>
              </a:ext>
            </a:extLst>
          </p:cNvPr>
          <p:cNvPicPr>
            <a:picLocks noGrp="1" noChangeAspect="1"/>
          </p:cNvPicPr>
          <p:nvPr>
            <p:ph sz="half" idx="2"/>
          </p:nvPr>
        </p:nvPicPr>
        <p:blipFill>
          <a:blip r:embed="rId2"/>
          <a:stretch>
            <a:fillRect/>
          </a:stretch>
        </p:blipFill>
        <p:spPr>
          <a:xfrm>
            <a:off x="5443538" y="2835686"/>
            <a:ext cx="5711825" cy="2531240"/>
          </a:xfrm>
        </p:spPr>
      </p:pic>
      <p:pic>
        <p:nvPicPr>
          <p:cNvPr id="8" name="Content Placeholder 7">
            <a:extLst>
              <a:ext uri="{FF2B5EF4-FFF2-40B4-BE49-F238E27FC236}">
                <a16:creationId xmlns:a16="http://schemas.microsoft.com/office/drawing/2014/main" id="{D8955B0E-8D41-F3A8-E599-C6E9DAE83775}"/>
              </a:ext>
            </a:extLst>
          </p:cNvPr>
          <p:cNvPicPr>
            <a:picLocks noGrp="1" noChangeAspect="1"/>
          </p:cNvPicPr>
          <p:nvPr>
            <p:ph sz="half" idx="14"/>
          </p:nvPr>
        </p:nvPicPr>
        <p:blipFill rotWithShape="1">
          <a:blip r:embed="rId3"/>
          <a:srcRect l="-183" t="-207" r="183" b="207"/>
          <a:stretch/>
        </p:blipFill>
        <p:spPr>
          <a:xfrm>
            <a:off x="604838" y="2273813"/>
            <a:ext cx="4589462" cy="2300850"/>
          </a:xfrm>
        </p:spPr>
      </p:pic>
    </p:spTree>
    <p:extLst>
      <p:ext uri="{BB962C8B-B14F-4D97-AF65-F5344CB8AC3E}">
        <p14:creationId xmlns:p14="http://schemas.microsoft.com/office/powerpoint/2010/main" val="195565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3652573" y="633875"/>
            <a:ext cx="4886854" cy="587584"/>
          </a:xfrm>
        </p:spPr>
        <p:txBody>
          <a:bodyPr>
            <a:normAutofit fontScale="90000"/>
          </a:bodyPr>
          <a:lstStyle/>
          <a:p>
            <a:r>
              <a:rPr lang="en-US" sz="4000" b="1" dirty="0" err="1">
                <a:solidFill>
                  <a:schemeClr val="tx1"/>
                </a:solidFill>
              </a:rPr>
              <a:t>Sommaire</a:t>
            </a:r>
            <a:endParaRPr lang="en-US" sz="4000" b="1" dirty="0">
              <a:solidFill>
                <a:schemeClr val="tx1"/>
              </a:solidFill>
            </a:endParaRPr>
          </a:p>
        </p:txBody>
      </p:sp>
      <p:sp>
        <p:nvSpPr>
          <p:cNvPr id="4" name="Content Placeholder 16">
            <a:extLst>
              <a:ext uri="{FF2B5EF4-FFF2-40B4-BE49-F238E27FC236}">
                <a16:creationId xmlns:a16="http://schemas.microsoft.com/office/drawing/2014/main" id="{93F4BA9C-B271-8576-54EE-947609366797}"/>
              </a:ext>
            </a:extLst>
          </p:cNvPr>
          <p:cNvSpPr txBox="1">
            <a:spLocks/>
          </p:cNvSpPr>
          <p:nvPr/>
        </p:nvSpPr>
        <p:spPr>
          <a:xfrm>
            <a:off x="643156" y="1291905"/>
            <a:ext cx="10905688" cy="4932220"/>
          </a:xfrm>
          <a:prstGeom prst="rect">
            <a:avLst/>
          </a:prstGeom>
        </p:spPr>
        <p:txBody>
          <a:bodyPr vert="horz" lIns="0" tIns="45720" rIns="0" bIns="45720" numCol="2" rtlCol="0" anchor="ctr">
            <a:noAutofit/>
          </a:bodyPr>
          <a:lstStyle>
            <a:lvl1pPr marL="342900" indent="-342900" algn="l" defTabSz="914400" rtl="0" eaLnBrk="1" latinLnBrk="0" hangingPunct="1">
              <a:lnSpc>
                <a:spcPts val="2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2pPr>
            <a:lvl3pPr marL="61264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3pPr>
            <a:lvl4pPr marL="79552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4pPr>
            <a:lvl5pPr marL="97840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mj-lt"/>
              <a:buAutoNum type="romanUcPeriod"/>
            </a:pPr>
            <a:r>
              <a:rPr lang="en-US" sz="2000" b="1" dirty="0"/>
              <a:t>INTRODUCTION ET ANALYSE</a:t>
            </a:r>
          </a:p>
          <a:p>
            <a:pPr lvl="2">
              <a:buFont typeface="+mj-lt"/>
              <a:buAutoNum type="romanUcPeriod"/>
            </a:pPr>
            <a:r>
              <a:rPr lang="en-US" sz="1800" dirty="0"/>
              <a:t>CONTEXTE</a:t>
            </a:r>
          </a:p>
          <a:p>
            <a:pPr lvl="2">
              <a:buFont typeface="+mj-lt"/>
              <a:buAutoNum type="romanUcPeriod"/>
            </a:pPr>
            <a:r>
              <a:rPr lang="en-US" sz="1800" dirty="0"/>
              <a:t>OBJECTIFS DU PROJET</a:t>
            </a:r>
          </a:p>
          <a:p>
            <a:pPr marL="384048" lvl="2" indent="0">
              <a:buNone/>
            </a:pPr>
            <a:endParaRPr lang="en-US" sz="1800" dirty="0"/>
          </a:p>
          <a:p>
            <a:pPr>
              <a:buFont typeface="+mj-lt"/>
              <a:buAutoNum type="romanUcPeriod"/>
            </a:pPr>
            <a:r>
              <a:rPr lang="en-US" sz="2000" b="1" dirty="0"/>
              <a:t>GRAPHISME ET ERGONOMIE</a:t>
            </a:r>
          </a:p>
          <a:p>
            <a:pPr lvl="2">
              <a:buFont typeface="+mj-lt"/>
              <a:buAutoNum type="romanUcPeriod"/>
            </a:pPr>
            <a:r>
              <a:rPr lang="en-US" sz="1800" dirty="0"/>
              <a:t>LUCIDCHART : BASE DE DONNEES</a:t>
            </a:r>
          </a:p>
          <a:p>
            <a:pPr lvl="2">
              <a:buFont typeface="+mj-lt"/>
              <a:buAutoNum type="romanUcPeriod"/>
            </a:pPr>
            <a:r>
              <a:rPr lang="en-US" sz="1800" dirty="0"/>
              <a:t>CHARTE GRAPHIQUE</a:t>
            </a:r>
          </a:p>
          <a:p>
            <a:pPr lvl="2">
              <a:buFont typeface="+mj-lt"/>
              <a:buAutoNum type="romanUcPeriod"/>
            </a:pPr>
            <a:r>
              <a:rPr lang="en-US" sz="1800" dirty="0"/>
              <a:t>ZONING/WIREFRAME/MAQUETTAGE</a:t>
            </a:r>
          </a:p>
          <a:p>
            <a:pPr lvl="2">
              <a:buFont typeface="+mj-lt"/>
              <a:buAutoNum type="romanUcPeriod"/>
            </a:pPr>
            <a:r>
              <a:rPr lang="en-US" sz="1800" dirty="0"/>
              <a:t>TECHNOLOGIES UTILISEES</a:t>
            </a:r>
          </a:p>
          <a:p>
            <a:pPr marL="384048" lvl="2" indent="0">
              <a:buNone/>
            </a:pPr>
            <a:endParaRPr lang="en-US" sz="1800" dirty="0"/>
          </a:p>
          <a:p>
            <a:pPr>
              <a:buFont typeface="+mj-lt"/>
              <a:buAutoNum type="romanUcPeriod"/>
            </a:pPr>
            <a:r>
              <a:rPr lang="en-US" sz="2000" b="1" dirty="0"/>
              <a:t>SPECIALITES FONCTIONNELLES</a:t>
            </a:r>
          </a:p>
          <a:p>
            <a:pPr lvl="2">
              <a:buFont typeface="+mj-lt"/>
              <a:buAutoNum type="romanUcPeriod"/>
            </a:pPr>
            <a:r>
              <a:rPr lang="en-US" sz="1800" dirty="0"/>
              <a:t>UTILISATEUR</a:t>
            </a:r>
          </a:p>
          <a:p>
            <a:pPr marL="749808" lvl="4" indent="0">
              <a:buNone/>
            </a:pPr>
            <a:r>
              <a:rPr lang="en-US" sz="1800" dirty="0"/>
              <a:t>-Inscription</a:t>
            </a:r>
          </a:p>
          <a:p>
            <a:pPr marL="749808" lvl="4" indent="0">
              <a:buNone/>
            </a:pPr>
            <a:r>
              <a:rPr lang="en-US" sz="1800" dirty="0"/>
              <a:t>-</a:t>
            </a:r>
            <a:r>
              <a:rPr lang="en-US" sz="1800" dirty="0" err="1"/>
              <a:t>Connexion</a:t>
            </a:r>
            <a:endParaRPr lang="en-US" sz="1800" dirty="0"/>
          </a:p>
          <a:p>
            <a:pPr lvl="2">
              <a:buFont typeface="+mj-lt"/>
              <a:buAutoNum type="romanUcPeriod"/>
            </a:pPr>
            <a:r>
              <a:rPr lang="en-US" sz="1800" dirty="0"/>
              <a:t>PRODUITS</a:t>
            </a:r>
          </a:p>
          <a:p>
            <a:pPr marL="1035558" lvl="4" indent="-285750">
              <a:buFontTx/>
              <a:buChar char="-"/>
            </a:pPr>
            <a:r>
              <a:rPr lang="en-US" sz="1800" dirty="0"/>
              <a:t>Tous les </a:t>
            </a:r>
            <a:r>
              <a:rPr lang="en-US" sz="1800" dirty="0" err="1"/>
              <a:t>produits</a:t>
            </a:r>
            <a:endParaRPr lang="en-US" sz="1800" dirty="0"/>
          </a:p>
          <a:p>
            <a:pPr marL="1035558" lvl="4" indent="-285750">
              <a:buFontTx/>
              <a:buChar char="-"/>
            </a:pPr>
            <a:r>
              <a:rPr lang="en-US" sz="1800" dirty="0"/>
              <a:t>Panier</a:t>
            </a:r>
          </a:p>
          <a:p>
            <a:pPr lvl="2">
              <a:buFont typeface="+mj-lt"/>
              <a:buAutoNum type="romanUcPeriod"/>
            </a:pPr>
            <a:r>
              <a:rPr lang="en-US" sz="1800" dirty="0"/>
              <a:t>GESTION DE COMPTE</a:t>
            </a:r>
          </a:p>
          <a:p>
            <a:pPr marL="749808" lvl="4" indent="0">
              <a:buNone/>
            </a:pPr>
            <a:r>
              <a:rPr lang="en-US" sz="1800" dirty="0"/>
              <a:t>- </a:t>
            </a:r>
            <a:r>
              <a:rPr lang="en-US" sz="1800" dirty="0" err="1"/>
              <a:t>Profil</a:t>
            </a:r>
            <a:r>
              <a:rPr lang="en-US" sz="1800" dirty="0"/>
              <a:t> client</a:t>
            </a:r>
          </a:p>
          <a:p>
            <a:pPr lvl="2">
              <a:buFont typeface="+mj-lt"/>
              <a:buAutoNum type="romanUcPeriod"/>
            </a:pPr>
            <a:r>
              <a:rPr lang="en-US" sz="1800" dirty="0"/>
              <a:t>ADMINISTRATEUR / SUPER ADMIN</a:t>
            </a:r>
          </a:p>
          <a:p>
            <a:pPr marL="1035558" lvl="4" indent="-285750">
              <a:buFontTx/>
              <a:buChar char="-"/>
            </a:pPr>
            <a:r>
              <a:rPr lang="en-US" sz="1800" dirty="0"/>
              <a:t>Gestions des </a:t>
            </a:r>
            <a:r>
              <a:rPr lang="en-US" sz="1800" dirty="0" err="1"/>
              <a:t>utilisateurs</a:t>
            </a:r>
            <a:endParaRPr lang="en-US" sz="1800" dirty="0"/>
          </a:p>
          <a:p>
            <a:pPr marL="1035558" lvl="4" indent="-285750">
              <a:buFontTx/>
              <a:buChar char="-"/>
            </a:pPr>
            <a:r>
              <a:rPr lang="en-US" sz="1800" dirty="0"/>
              <a:t>Gestions des </a:t>
            </a:r>
            <a:r>
              <a:rPr lang="en-US" sz="1800" dirty="0" err="1"/>
              <a:t>produits</a:t>
            </a:r>
            <a:endParaRPr lang="en-US" sz="1800" dirty="0"/>
          </a:p>
          <a:p>
            <a:pPr>
              <a:buFont typeface="+mj-lt"/>
              <a:buAutoNum type="romanUcPeriod"/>
            </a:pPr>
            <a:r>
              <a:rPr lang="en-US" sz="2000" b="1" dirty="0"/>
              <a:t>SPECIFICATIONS TECHNIQUES</a:t>
            </a:r>
          </a:p>
          <a:p>
            <a:pPr marL="384048" lvl="2" indent="0">
              <a:buNone/>
            </a:pPr>
            <a:endParaRPr lang="en-US" sz="1800" dirty="0"/>
          </a:p>
        </p:txBody>
      </p:sp>
    </p:spTree>
    <p:extLst>
      <p:ext uri="{BB962C8B-B14F-4D97-AF65-F5344CB8AC3E}">
        <p14:creationId xmlns:p14="http://schemas.microsoft.com/office/powerpoint/2010/main" val="227689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B25EFE4-6B3D-A23D-9516-EDEBE808BD74}"/>
              </a:ext>
            </a:extLst>
          </p:cNvPr>
          <p:cNvPicPr>
            <a:picLocks noGrp="1" noChangeAspect="1"/>
          </p:cNvPicPr>
          <p:nvPr>
            <p:ph type="pic" sz="quarter" idx="13"/>
          </p:nvPr>
        </p:nvPicPr>
        <p:blipFill rotWithShape="1">
          <a:blip r:embed="rId2"/>
          <a:srcRect t="-62000" b="-62000"/>
          <a:stretch/>
        </p:blipFill>
        <p:spPr/>
      </p:pic>
      <p:sp>
        <p:nvSpPr>
          <p:cNvPr id="3" name="Title 2">
            <a:extLst>
              <a:ext uri="{FF2B5EF4-FFF2-40B4-BE49-F238E27FC236}">
                <a16:creationId xmlns:a16="http://schemas.microsoft.com/office/drawing/2014/main" id="{0682D120-8DAB-76EB-7813-2607BA034F9C}"/>
              </a:ext>
            </a:extLst>
          </p:cNvPr>
          <p:cNvSpPr>
            <a:spLocks noGrp="1"/>
          </p:cNvSpPr>
          <p:nvPr>
            <p:ph type="title"/>
          </p:nvPr>
        </p:nvSpPr>
        <p:spPr/>
        <p:txBody>
          <a:bodyPr/>
          <a:lstStyle/>
          <a:p>
            <a:r>
              <a:rPr lang="fr-FR" dirty="0"/>
              <a:t>PANIER &amp; produits</a:t>
            </a:r>
            <a:endParaRPr lang="en-US" dirty="0"/>
          </a:p>
        </p:txBody>
      </p:sp>
      <p:pic>
        <p:nvPicPr>
          <p:cNvPr id="6" name="Content Placeholder 5">
            <a:extLst>
              <a:ext uri="{FF2B5EF4-FFF2-40B4-BE49-F238E27FC236}">
                <a16:creationId xmlns:a16="http://schemas.microsoft.com/office/drawing/2014/main" id="{5FCB509F-F7F4-7D96-3836-E737859A66F3}"/>
              </a:ext>
            </a:extLst>
          </p:cNvPr>
          <p:cNvPicPr>
            <a:picLocks noGrp="1" noChangeAspect="1"/>
          </p:cNvPicPr>
          <p:nvPr>
            <p:ph sz="half" idx="2"/>
          </p:nvPr>
        </p:nvPicPr>
        <p:blipFill>
          <a:blip r:embed="rId3"/>
          <a:stretch>
            <a:fillRect/>
          </a:stretch>
        </p:blipFill>
        <p:spPr>
          <a:xfrm>
            <a:off x="1096963" y="2865246"/>
            <a:ext cx="4157662" cy="2465770"/>
          </a:xfrm>
        </p:spPr>
      </p:pic>
    </p:spTree>
    <p:extLst>
      <p:ext uri="{BB962C8B-B14F-4D97-AF65-F5344CB8AC3E}">
        <p14:creationId xmlns:p14="http://schemas.microsoft.com/office/powerpoint/2010/main" val="390801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7871E-A942-B9B5-9C7A-622CA1DBA6EC}"/>
              </a:ext>
            </a:extLst>
          </p:cNvPr>
          <p:cNvPicPr>
            <a:picLocks noGrp="1" noChangeAspect="1"/>
          </p:cNvPicPr>
          <p:nvPr>
            <p:ph idx="1"/>
          </p:nvPr>
        </p:nvPicPr>
        <p:blipFill>
          <a:blip r:embed="rId2"/>
          <a:stretch>
            <a:fillRect/>
          </a:stretch>
        </p:blipFill>
        <p:spPr>
          <a:xfrm>
            <a:off x="1808178" y="2459038"/>
            <a:ext cx="8489919" cy="3762375"/>
          </a:xfrm>
        </p:spPr>
      </p:pic>
      <p:sp>
        <p:nvSpPr>
          <p:cNvPr id="3" name="Title 2">
            <a:extLst>
              <a:ext uri="{FF2B5EF4-FFF2-40B4-BE49-F238E27FC236}">
                <a16:creationId xmlns:a16="http://schemas.microsoft.com/office/drawing/2014/main" id="{8B94058C-11E3-B67E-820A-13DF2FD657E1}"/>
              </a:ext>
            </a:extLst>
          </p:cNvPr>
          <p:cNvSpPr>
            <a:spLocks noGrp="1"/>
          </p:cNvSpPr>
          <p:nvPr>
            <p:ph type="title"/>
          </p:nvPr>
        </p:nvSpPr>
        <p:spPr/>
        <p:txBody>
          <a:bodyPr/>
          <a:lstStyle/>
          <a:p>
            <a:r>
              <a:rPr lang="fr-FR" dirty="0"/>
              <a:t>Gestion de compte</a:t>
            </a:r>
            <a:endParaRPr lang="en-US" dirty="0"/>
          </a:p>
        </p:txBody>
      </p:sp>
    </p:spTree>
    <p:extLst>
      <p:ext uri="{BB962C8B-B14F-4D97-AF65-F5344CB8AC3E}">
        <p14:creationId xmlns:p14="http://schemas.microsoft.com/office/powerpoint/2010/main" val="359467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7FA53-F399-4151-9BF6-DA2C228074C4}"/>
              </a:ext>
            </a:extLst>
          </p:cNvPr>
          <p:cNvPicPr>
            <a:picLocks noGrp="1" noChangeAspect="1"/>
          </p:cNvPicPr>
          <p:nvPr>
            <p:ph idx="1"/>
          </p:nvPr>
        </p:nvPicPr>
        <p:blipFill>
          <a:blip r:embed="rId2"/>
          <a:stretch>
            <a:fillRect/>
          </a:stretch>
        </p:blipFill>
        <p:spPr>
          <a:xfrm>
            <a:off x="3560907" y="2343150"/>
            <a:ext cx="5130511" cy="3762375"/>
          </a:xfrm>
        </p:spPr>
      </p:pic>
      <p:sp>
        <p:nvSpPr>
          <p:cNvPr id="3" name="Title 2">
            <a:extLst>
              <a:ext uri="{FF2B5EF4-FFF2-40B4-BE49-F238E27FC236}">
                <a16:creationId xmlns:a16="http://schemas.microsoft.com/office/drawing/2014/main" id="{5C32F0E6-D991-0EDF-10C0-1FD7D42A4D36}"/>
              </a:ext>
            </a:extLst>
          </p:cNvPr>
          <p:cNvSpPr>
            <a:spLocks noGrp="1"/>
          </p:cNvSpPr>
          <p:nvPr>
            <p:ph type="title"/>
          </p:nvPr>
        </p:nvSpPr>
        <p:spPr/>
        <p:txBody>
          <a:bodyPr/>
          <a:lstStyle/>
          <a:p>
            <a:r>
              <a:rPr lang="fr-FR" dirty="0"/>
              <a:t>Admin – gestion des produits</a:t>
            </a:r>
            <a:endParaRPr lang="en-US" dirty="0"/>
          </a:p>
        </p:txBody>
      </p:sp>
    </p:spTree>
    <p:extLst>
      <p:ext uri="{BB962C8B-B14F-4D97-AF65-F5344CB8AC3E}">
        <p14:creationId xmlns:p14="http://schemas.microsoft.com/office/powerpoint/2010/main" val="329391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1693B3-4FD6-0C98-4926-14E6239CA645}"/>
              </a:ext>
            </a:extLst>
          </p:cNvPr>
          <p:cNvPicPr>
            <a:picLocks noGrp="1" noChangeAspect="1"/>
          </p:cNvPicPr>
          <p:nvPr>
            <p:ph idx="1"/>
          </p:nvPr>
        </p:nvPicPr>
        <p:blipFill>
          <a:blip r:embed="rId2"/>
          <a:stretch>
            <a:fillRect/>
          </a:stretch>
        </p:blipFill>
        <p:spPr>
          <a:xfrm>
            <a:off x="2497329" y="2343150"/>
            <a:ext cx="7257667" cy="3762375"/>
          </a:xfrm>
        </p:spPr>
      </p:pic>
      <p:sp>
        <p:nvSpPr>
          <p:cNvPr id="3" name="Title 2">
            <a:extLst>
              <a:ext uri="{FF2B5EF4-FFF2-40B4-BE49-F238E27FC236}">
                <a16:creationId xmlns:a16="http://schemas.microsoft.com/office/drawing/2014/main" id="{37B717ED-049C-26D5-6972-68D0E5B32819}"/>
              </a:ext>
            </a:extLst>
          </p:cNvPr>
          <p:cNvSpPr>
            <a:spLocks noGrp="1"/>
          </p:cNvSpPr>
          <p:nvPr>
            <p:ph type="title"/>
          </p:nvPr>
        </p:nvSpPr>
        <p:spPr/>
        <p:txBody>
          <a:bodyPr/>
          <a:lstStyle/>
          <a:p>
            <a:r>
              <a:rPr lang="fr-FR" dirty="0"/>
              <a:t>Admin – changer un user</a:t>
            </a:r>
            <a:endParaRPr lang="en-US" dirty="0"/>
          </a:p>
        </p:txBody>
      </p:sp>
    </p:spTree>
    <p:extLst>
      <p:ext uri="{BB962C8B-B14F-4D97-AF65-F5344CB8AC3E}">
        <p14:creationId xmlns:p14="http://schemas.microsoft.com/office/powerpoint/2010/main" val="290810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A2A-8BB3-5831-B3CA-5E4FE8F5DFA7}"/>
              </a:ext>
            </a:extLst>
          </p:cNvPr>
          <p:cNvSpPr>
            <a:spLocks noGrp="1"/>
          </p:cNvSpPr>
          <p:nvPr>
            <p:ph type="ctrTitle"/>
          </p:nvPr>
        </p:nvSpPr>
        <p:spPr/>
        <p:txBody>
          <a:bodyPr/>
          <a:lstStyle/>
          <a:p>
            <a:r>
              <a:rPr lang="fr-FR" dirty="0" err="1"/>
              <a:t>Specifications</a:t>
            </a:r>
            <a:r>
              <a:rPr lang="fr-FR" dirty="0"/>
              <a:t> techniques</a:t>
            </a:r>
            <a:endParaRPr lang="en-US" dirty="0"/>
          </a:p>
        </p:txBody>
      </p:sp>
      <p:sp>
        <p:nvSpPr>
          <p:cNvPr id="3" name="Subtitle 2">
            <a:extLst>
              <a:ext uri="{FF2B5EF4-FFF2-40B4-BE49-F238E27FC236}">
                <a16:creationId xmlns:a16="http://schemas.microsoft.com/office/drawing/2014/main" id="{A8C62514-F996-2E36-5261-054B8B908D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16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0B64-5E55-39E5-6F03-ECA87662C6EF}"/>
              </a:ext>
            </a:extLst>
          </p:cNvPr>
          <p:cNvSpPr>
            <a:spLocks noGrp="1"/>
          </p:cNvSpPr>
          <p:nvPr>
            <p:ph type="title"/>
          </p:nvPr>
        </p:nvSpPr>
        <p:spPr/>
        <p:txBody>
          <a:bodyPr/>
          <a:lstStyle/>
          <a:p>
            <a:r>
              <a:rPr lang="fr-FR" dirty="0"/>
              <a:t>CRUD</a:t>
            </a:r>
            <a:endParaRPr lang="en-US" dirty="0"/>
          </a:p>
        </p:txBody>
      </p:sp>
      <p:sp>
        <p:nvSpPr>
          <p:cNvPr id="3" name="Content Placeholder 2">
            <a:extLst>
              <a:ext uri="{FF2B5EF4-FFF2-40B4-BE49-F238E27FC236}">
                <a16:creationId xmlns:a16="http://schemas.microsoft.com/office/drawing/2014/main" id="{1AB8FB17-B8C5-91A5-C28D-4C947A039858}"/>
              </a:ext>
            </a:extLst>
          </p:cNvPr>
          <p:cNvSpPr>
            <a:spLocks noGrp="1"/>
          </p:cNvSpPr>
          <p:nvPr>
            <p:ph sz="half" idx="2"/>
          </p:nvPr>
        </p:nvSpPr>
        <p:spPr>
          <a:xfrm>
            <a:off x="7004807" y="831286"/>
            <a:ext cx="4552193" cy="5195425"/>
          </a:xfrm>
        </p:spPr>
        <p:txBody>
          <a:bodyPr/>
          <a:lstStyle/>
          <a:p>
            <a:pPr marL="0" indent="0">
              <a:buNone/>
            </a:pPr>
            <a:r>
              <a:rPr lang="fr-FR" dirty="0"/>
              <a:t>CRUD est un acronyme qui désigne les quatre opérations de base sur les données : </a:t>
            </a:r>
            <a:r>
              <a:rPr lang="fr-FR" dirty="0" err="1"/>
              <a:t>Create</a:t>
            </a:r>
            <a:r>
              <a:rPr lang="fr-FR" dirty="0"/>
              <a:t> (Créer), Read (Lire), Update (Mettre à jour) et </a:t>
            </a:r>
            <a:r>
              <a:rPr lang="fr-FR" dirty="0" err="1"/>
              <a:t>Delete</a:t>
            </a:r>
            <a:r>
              <a:rPr lang="fr-FR" dirty="0"/>
              <a:t> (Supprimer). </a:t>
            </a:r>
          </a:p>
          <a:p>
            <a:pPr marL="0" indent="0">
              <a:buNone/>
            </a:pPr>
            <a:r>
              <a:rPr lang="fr-FR" dirty="0"/>
              <a:t>En développement web, CRUD se réfère à la manière dont les applications interagissent avec une base de données. Ces opérations constituent le socle de nombreuses applications web</a:t>
            </a:r>
            <a:endParaRPr lang="en-US" dirty="0"/>
          </a:p>
        </p:txBody>
      </p:sp>
    </p:spTree>
    <p:extLst>
      <p:ext uri="{BB962C8B-B14F-4D97-AF65-F5344CB8AC3E}">
        <p14:creationId xmlns:p14="http://schemas.microsoft.com/office/powerpoint/2010/main" val="1958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00514E-9632-D4AF-505C-401B7C589D55}"/>
              </a:ext>
            </a:extLst>
          </p:cNvPr>
          <p:cNvPicPr>
            <a:picLocks noGrp="1" noChangeAspect="1"/>
          </p:cNvPicPr>
          <p:nvPr>
            <p:ph idx="1"/>
          </p:nvPr>
        </p:nvPicPr>
        <p:blipFill>
          <a:blip r:embed="rId2"/>
          <a:stretch>
            <a:fillRect/>
          </a:stretch>
        </p:blipFill>
        <p:spPr>
          <a:xfrm>
            <a:off x="3867574" y="1781951"/>
            <a:ext cx="4456851" cy="3738005"/>
          </a:xfrm>
        </p:spPr>
      </p:pic>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err="1"/>
              <a:t>Create</a:t>
            </a:r>
            <a:r>
              <a:rPr lang="fr-FR" dirty="0"/>
              <a:t> – CRÉER un produit</a:t>
            </a:r>
            <a:endParaRPr lang="en-US" dirty="0"/>
          </a:p>
        </p:txBody>
      </p:sp>
    </p:spTree>
    <p:extLst>
      <p:ext uri="{BB962C8B-B14F-4D97-AF65-F5344CB8AC3E}">
        <p14:creationId xmlns:p14="http://schemas.microsoft.com/office/powerpoint/2010/main" val="157100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4C6FB-A0DD-9B12-9B28-0E7F0AA925B8}"/>
              </a:ext>
            </a:extLst>
          </p:cNvPr>
          <p:cNvPicPr>
            <a:picLocks noGrp="1" noChangeAspect="1"/>
          </p:cNvPicPr>
          <p:nvPr>
            <p:ph idx="1"/>
          </p:nvPr>
        </p:nvPicPr>
        <p:blipFill>
          <a:blip r:embed="rId2"/>
          <a:stretch>
            <a:fillRect/>
          </a:stretch>
        </p:blipFill>
        <p:spPr>
          <a:xfrm>
            <a:off x="2088693" y="2232175"/>
            <a:ext cx="8199172" cy="1867818"/>
          </a:xfrm>
        </p:spPr>
      </p:pic>
      <p:sp>
        <p:nvSpPr>
          <p:cNvPr id="3" name="Title 2">
            <a:extLst>
              <a:ext uri="{FF2B5EF4-FFF2-40B4-BE49-F238E27FC236}">
                <a16:creationId xmlns:a16="http://schemas.microsoft.com/office/drawing/2014/main" id="{72220769-7BE1-2130-C4E0-6CAC3B2C5132}"/>
              </a:ext>
            </a:extLst>
          </p:cNvPr>
          <p:cNvSpPr>
            <a:spLocks noGrp="1"/>
          </p:cNvSpPr>
          <p:nvPr>
            <p:ph type="title"/>
          </p:nvPr>
        </p:nvSpPr>
        <p:spPr/>
        <p:txBody>
          <a:bodyPr/>
          <a:lstStyle/>
          <a:p>
            <a:pPr algn="ctr"/>
            <a:r>
              <a:rPr lang="fr-FR" dirty="0"/>
              <a:t>Read – obtenir tous les produits disponible</a:t>
            </a:r>
            <a:endParaRPr lang="en-US" dirty="0"/>
          </a:p>
        </p:txBody>
      </p:sp>
    </p:spTree>
    <p:extLst>
      <p:ext uri="{BB962C8B-B14F-4D97-AF65-F5344CB8AC3E}">
        <p14:creationId xmlns:p14="http://schemas.microsoft.com/office/powerpoint/2010/main" val="341089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a:t>Update – mettre a jour le stock d’un produit</a:t>
            </a:r>
            <a:endParaRPr lang="en-US" dirty="0"/>
          </a:p>
        </p:txBody>
      </p:sp>
      <p:pic>
        <p:nvPicPr>
          <p:cNvPr id="7" name="Content Placeholder 6">
            <a:extLst>
              <a:ext uri="{FF2B5EF4-FFF2-40B4-BE49-F238E27FC236}">
                <a16:creationId xmlns:a16="http://schemas.microsoft.com/office/drawing/2014/main" id="{8999BA2E-9E9A-ED16-EF52-4681DC33139C}"/>
              </a:ext>
            </a:extLst>
          </p:cNvPr>
          <p:cNvPicPr>
            <a:picLocks noGrp="1" noChangeAspect="1"/>
          </p:cNvPicPr>
          <p:nvPr>
            <p:ph idx="1"/>
          </p:nvPr>
        </p:nvPicPr>
        <p:blipFill>
          <a:blip r:embed="rId2"/>
          <a:stretch>
            <a:fillRect/>
          </a:stretch>
        </p:blipFill>
        <p:spPr>
          <a:xfrm>
            <a:off x="2077613" y="1938684"/>
            <a:ext cx="8036773" cy="2687142"/>
          </a:xfrm>
        </p:spPr>
      </p:pic>
    </p:spTree>
    <p:extLst>
      <p:ext uri="{BB962C8B-B14F-4D97-AF65-F5344CB8AC3E}">
        <p14:creationId xmlns:p14="http://schemas.microsoft.com/office/powerpoint/2010/main" val="29798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280CD2-8779-4EC7-5EC8-F8F2B97E43F6}"/>
              </a:ext>
            </a:extLst>
          </p:cNvPr>
          <p:cNvPicPr>
            <a:picLocks noGrp="1" noChangeAspect="1"/>
          </p:cNvPicPr>
          <p:nvPr>
            <p:ph idx="1"/>
          </p:nvPr>
        </p:nvPicPr>
        <p:blipFill>
          <a:blip r:embed="rId2"/>
          <a:stretch>
            <a:fillRect/>
          </a:stretch>
        </p:blipFill>
        <p:spPr>
          <a:xfrm>
            <a:off x="2379428" y="2097951"/>
            <a:ext cx="7433144" cy="1970709"/>
          </a:xfrm>
        </p:spPr>
      </p:pic>
      <p:sp>
        <p:nvSpPr>
          <p:cNvPr id="3" name="Title 2">
            <a:extLst>
              <a:ext uri="{FF2B5EF4-FFF2-40B4-BE49-F238E27FC236}">
                <a16:creationId xmlns:a16="http://schemas.microsoft.com/office/drawing/2014/main" id="{86AE4288-D211-1BD1-2288-7476737EE65F}"/>
              </a:ext>
            </a:extLst>
          </p:cNvPr>
          <p:cNvSpPr>
            <a:spLocks noGrp="1"/>
          </p:cNvSpPr>
          <p:nvPr>
            <p:ph type="title"/>
          </p:nvPr>
        </p:nvSpPr>
        <p:spPr/>
        <p:txBody>
          <a:bodyPr/>
          <a:lstStyle/>
          <a:p>
            <a:pPr algn="ctr"/>
            <a:r>
              <a:rPr lang="fr-FR" dirty="0" err="1"/>
              <a:t>Delete</a:t>
            </a:r>
            <a:r>
              <a:rPr lang="fr-FR" dirty="0"/>
              <a:t> – supprimer un produit</a:t>
            </a:r>
            <a:endParaRPr lang="en-US" dirty="0"/>
          </a:p>
        </p:txBody>
      </p:sp>
    </p:spTree>
    <p:extLst>
      <p:ext uri="{BB962C8B-B14F-4D97-AF65-F5344CB8AC3E}">
        <p14:creationId xmlns:p14="http://schemas.microsoft.com/office/powerpoint/2010/main" val="26001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55F8-98C4-4E83-407E-7127CB10B714}"/>
              </a:ext>
            </a:extLst>
          </p:cNvPr>
          <p:cNvSpPr>
            <a:spLocks noGrp="1"/>
          </p:cNvSpPr>
          <p:nvPr>
            <p:ph type="ctrTitle"/>
          </p:nvPr>
        </p:nvSpPr>
        <p:spPr/>
        <p:txBody>
          <a:bodyPr/>
          <a:lstStyle/>
          <a:p>
            <a:r>
              <a:rPr lang="fr-FR" dirty="0"/>
              <a:t>Introduction &amp; analyse</a:t>
            </a:r>
            <a:endParaRPr lang="en-US" dirty="0"/>
          </a:p>
        </p:txBody>
      </p:sp>
      <p:sp>
        <p:nvSpPr>
          <p:cNvPr id="3" name="Subtitle 2">
            <a:extLst>
              <a:ext uri="{FF2B5EF4-FFF2-40B4-BE49-F238E27FC236}">
                <a16:creationId xmlns:a16="http://schemas.microsoft.com/office/drawing/2014/main" id="{97853EF1-EEEF-325A-9B7A-669CD5529A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449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619A90-4ADB-A4B6-00DC-B70489DB28C3}"/>
              </a:ext>
            </a:extLst>
          </p:cNvPr>
          <p:cNvSpPr>
            <a:spLocks noGrp="1"/>
          </p:cNvSpPr>
          <p:nvPr>
            <p:ph idx="1"/>
          </p:nvPr>
        </p:nvSpPr>
        <p:spPr/>
        <p:txBody>
          <a:bodyPr>
            <a:normAutofit/>
          </a:bodyPr>
          <a:lstStyle/>
          <a:p>
            <a:pPr lvl="1" algn="just"/>
            <a:endParaRPr lang="fr-FR" sz="2000" dirty="0"/>
          </a:p>
          <a:p>
            <a:pPr lvl="1" algn="just"/>
            <a:endParaRPr lang="fr-FR" sz="2000" dirty="0"/>
          </a:p>
          <a:p>
            <a:pPr lvl="1" algn="just"/>
            <a:r>
              <a:rPr lang="fr-FR" sz="2000" dirty="0"/>
              <a:t>Gestion centralisée de l’état dans le store</a:t>
            </a:r>
          </a:p>
          <a:p>
            <a:pPr lvl="1" algn="just"/>
            <a:r>
              <a:rPr lang="fr-FR" sz="2000" dirty="0"/>
              <a:t>Permet une meilleur stabilité</a:t>
            </a:r>
          </a:p>
          <a:p>
            <a:pPr lvl="1" algn="just"/>
            <a:r>
              <a:rPr lang="fr-FR" sz="2000" dirty="0"/>
              <a:t>Actions envoyées au store via dispatch</a:t>
            </a:r>
          </a:p>
          <a:p>
            <a:pPr lvl="1" algn="just"/>
            <a:r>
              <a:rPr lang="en-US" sz="2000" dirty="0"/>
              <a:t>Le reducer change </a:t>
            </a:r>
            <a:r>
              <a:rPr lang="en-US" sz="2000" dirty="0" err="1"/>
              <a:t>l’état</a:t>
            </a:r>
            <a:r>
              <a:rPr lang="en-US" sz="2000" dirty="0"/>
              <a:t> </a:t>
            </a:r>
            <a:r>
              <a:rPr lang="en-US" sz="2000" dirty="0" err="1"/>
              <a:t>en</a:t>
            </a:r>
            <a:r>
              <a:rPr lang="en-US" sz="2000" dirty="0"/>
              <a:t> </a:t>
            </a:r>
            <a:r>
              <a:rPr lang="en-US" sz="2000" dirty="0" err="1"/>
              <a:t>réponse</a:t>
            </a:r>
            <a:r>
              <a:rPr lang="en-US" sz="2000" dirty="0"/>
              <a:t> à </a:t>
            </a:r>
            <a:r>
              <a:rPr lang="en-US" sz="2000" dirty="0" err="1"/>
              <a:t>l’action</a:t>
            </a:r>
            <a:r>
              <a:rPr lang="en-US" sz="2000" dirty="0"/>
              <a:t> </a:t>
            </a:r>
            <a:r>
              <a:rPr lang="en-US" sz="2000" dirty="0" err="1"/>
              <a:t>envoyée</a:t>
            </a:r>
            <a:endParaRPr lang="en-US" sz="2000" dirty="0"/>
          </a:p>
        </p:txBody>
      </p:sp>
      <p:sp>
        <p:nvSpPr>
          <p:cNvPr id="3" name="Title 2">
            <a:extLst>
              <a:ext uri="{FF2B5EF4-FFF2-40B4-BE49-F238E27FC236}">
                <a16:creationId xmlns:a16="http://schemas.microsoft.com/office/drawing/2014/main" id="{782E4DF4-6386-570D-3218-2F02F435A076}"/>
              </a:ext>
            </a:extLst>
          </p:cNvPr>
          <p:cNvSpPr>
            <a:spLocks noGrp="1"/>
          </p:cNvSpPr>
          <p:nvPr>
            <p:ph type="title"/>
          </p:nvPr>
        </p:nvSpPr>
        <p:spPr/>
        <p:txBody>
          <a:bodyPr/>
          <a:lstStyle/>
          <a:p>
            <a:r>
              <a:rPr lang="fr-FR" dirty="0"/>
              <a:t>REDUX – Bibliothèque de gestion de l’état</a:t>
            </a:r>
            <a:endParaRPr lang="en-US" dirty="0"/>
          </a:p>
        </p:txBody>
      </p:sp>
    </p:spTree>
    <p:extLst>
      <p:ext uri="{BB962C8B-B14F-4D97-AF65-F5344CB8AC3E}">
        <p14:creationId xmlns:p14="http://schemas.microsoft.com/office/powerpoint/2010/main" val="2463383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EE1F1C9-A84D-C9F3-77F6-655FEC763933}"/>
              </a:ext>
            </a:extLst>
          </p:cNvPr>
          <p:cNvPicPr>
            <a:picLocks noGrp="1" noChangeAspect="1"/>
          </p:cNvPicPr>
          <p:nvPr>
            <p:ph type="pic" sz="quarter" idx="13"/>
          </p:nvPr>
        </p:nvPicPr>
        <p:blipFill rotWithShape="1">
          <a:blip r:embed="rId2"/>
          <a:srcRect l="-1250" r="-1250"/>
          <a:stretch/>
        </p:blipFill>
        <p:spPr/>
      </p:pic>
      <p:pic>
        <p:nvPicPr>
          <p:cNvPr id="12" name="Picture Placeholder 11">
            <a:extLst>
              <a:ext uri="{FF2B5EF4-FFF2-40B4-BE49-F238E27FC236}">
                <a16:creationId xmlns:a16="http://schemas.microsoft.com/office/drawing/2014/main" id="{0DF76FB8-E5A8-719C-1435-9B30D6799C6C}"/>
              </a:ext>
            </a:extLst>
          </p:cNvPr>
          <p:cNvPicPr>
            <a:picLocks noGrp="1" noChangeAspect="1"/>
          </p:cNvPicPr>
          <p:nvPr>
            <p:ph type="pic" sz="quarter" idx="14"/>
          </p:nvPr>
        </p:nvPicPr>
        <p:blipFill rotWithShape="1">
          <a:blip r:embed="rId3"/>
          <a:srcRect t="-59615" b="-59615"/>
          <a:stretch/>
        </p:blipFill>
        <p:spPr/>
      </p:pic>
      <p:pic>
        <p:nvPicPr>
          <p:cNvPr id="14" name="Picture Placeholder 13">
            <a:extLst>
              <a:ext uri="{FF2B5EF4-FFF2-40B4-BE49-F238E27FC236}">
                <a16:creationId xmlns:a16="http://schemas.microsoft.com/office/drawing/2014/main" id="{CFCDC9B3-BCC4-F30A-5367-B18EF5E0B2E9}"/>
              </a:ext>
            </a:extLst>
          </p:cNvPr>
          <p:cNvPicPr>
            <a:picLocks noGrp="1" noChangeAspect="1"/>
          </p:cNvPicPr>
          <p:nvPr>
            <p:ph type="pic" sz="quarter" idx="15"/>
          </p:nvPr>
        </p:nvPicPr>
        <p:blipFill rotWithShape="1">
          <a:blip r:embed="rId4"/>
          <a:srcRect t="-19294" b="-19294"/>
          <a:stretch/>
        </p:blipFill>
        <p:spPr/>
      </p:pic>
      <p:sp>
        <p:nvSpPr>
          <p:cNvPr id="5" name="Text Placeholder 4">
            <a:extLst>
              <a:ext uri="{FF2B5EF4-FFF2-40B4-BE49-F238E27FC236}">
                <a16:creationId xmlns:a16="http://schemas.microsoft.com/office/drawing/2014/main" id="{1404FB67-146A-7067-5707-EEDF3FAD7E79}"/>
              </a:ext>
            </a:extLst>
          </p:cNvPr>
          <p:cNvSpPr>
            <a:spLocks noGrp="1"/>
          </p:cNvSpPr>
          <p:nvPr>
            <p:ph type="body" sz="half" idx="2"/>
          </p:nvPr>
        </p:nvSpPr>
        <p:spPr/>
        <p:txBody>
          <a:bodyPr/>
          <a:lstStyle/>
          <a:p>
            <a:r>
              <a:rPr lang="fr-FR" dirty="0"/>
              <a:t>ARBORESCENCE</a:t>
            </a:r>
            <a:endParaRPr lang="en-US" dirty="0"/>
          </a:p>
        </p:txBody>
      </p:sp>
      <p:sp>
        <p:nvSpPr>
          <p:cNvPr id="6" name="Text Placeholder 5">
            <a:extLst>
              <a:ext uri="{FF2B5EF4-FFF2-40B4-BE49-F238E27FC236}">
                <a16:creationId xmlns:a16="http://schemas.microsoft.com/office/drawing/2014/main" id="{24AFD965-3B88-D769-1F32-1B294344B4FB}"/>
              </a:ext>
            </a:extLst>
          </p:cNvPr>
          <p:cNvSpPr>
            <a:spLocks noGrp="1"/>
          </p:cNvSpPr>
          <p:nvPr>
            <p:ph type="body" sz="half" idx="16"/>
          </p:nvPr>
        </p:nvSpPr>
        <p:spPr/>
        <p:txBody>
          <a:bodyPr>
            <a:normAutofit fontScale="92500" lnSpcReduction="10000"/>
          </a:bodyPr>
          <a:lstStyle/>
          <a:p>
            <a:r>
              <a:rPr lang="fr-FR" dirty="0"/>
              <a:t>REDUC – sidebar – actualise le state</a:t>
            </a:r>
            <a:endParaRPr lang="en-US" dirty="0"/>
          </a:p>
        </p:txBody>
      </p:sp>
      <p:sp>
        <p:nvSpPr>
          <p:cNvPr id="7" name="Text Placeholder 6">
            <a:extLst>
              <a:ext uri="{FF2B5EF4-FFF2-40B4-BE49-F238E27FC236}">
                <a16:creationId xmlns:a16="http://schemas.microsoft.com/office/drawing/2014/main" id="{9457C4BF-1C40-FADD-A9AA-E8C3FD49E9F3}"/>
              </a:ext>
            </a:extLst>
          </p:cNvPr>
          <p:cNvSpPr>
            <a:spLocks noGrp="1"/>
          </p:cNvSpPr>
          <p:nvPr>
            <p:ph type="body" sz="half" idx="17"/>
          </p:nvPr>
        </p:nvSpPr>
        <p:spPr/>
        <p:txBody>
          <a:bodyPr/>
          <a:lstStyle/>
          <a:p>
            <a:r>
              <a:rPr lang="fr-FR" dirty="0"/>
              <a:t>ACTIONS</a:t>
            </a:r>
            <a:endParaRPr lang="en-US" dirty="0"/>
          </a:p>
        </p:txBody>
      </p:sp>
      <p:sp>
        <p:nvSpPr>
          <p:cNvPr id="8" name="Title 7">
            <a:extLst>
              <a:ext uri="{FF2B5EF4-FFF2-40B4-BE49-F238E27FC236}">
                <a16:creationId xmlns:a16="http://schemas.microsoft.com/office/drawing/2014/main" id="{43FCC25D-CFFA-4C7C-C7CE-4F88E888EC10}"/>
              </a:ext>
            </a:extLst>
          </p:cNvPr>
          <p:cNvSpPr>
            <a:spLocks noGrp="1"/>
          </p:cNvSpPr>
          <p:nvPr>
            <p:ph type="title"/>
          </p:nvPr>
        </p:nvSpPr>
        <p:spPr/>
        <p:txBody>
          <a:bodyPr/>
          <a:lstStyle/>
          <a:p>
            <a:r>
              <a:rPr lang="en-US" dirty="0"/>
              <a:t>REDUX – NAVBAR MOBILE</a:t>
            </a:r>
          </a:p>
        </p:txBody>
      </p:sp>
    </p:spTree>
    <p:extLst>
      <p:ext uri="{BB962C8B-B14F-4D97-AF65-F5344CB8AC3E}">
        <p14:creationId xmlns:p14="http://schemas.microsoft.com/office/powerpoint/2010/main" val="1521625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245C3F-5624-13B7-0B84-B2B093238EE6}"/>
              </a:ext>
            </a:extLst>
          </p:cNvPr>
          <p:cNvSpPr>
            <a:spLocks noGrp="1"/>
          </p:cNvSpPr>
          <p:nvPr>
            <p:ph idx="1"/>
          </p:nvPr>
        </p:nvSpPr>
        <p:spPr/>
        <p:txBody>
          <a:bodyPr/>
          <a:lstStyle/>
          <a:p>
            <a:r>
              <a:rPr lang="fr-FR" dirty="0"/>
              <a:t>Divise l’application en trois composants principaux : </a:t>
            </a:r>
          </a:p>
          <a:p>
            <a:pPr lvl="1"/>
            <a:r>
              <a:rPr lang="fr-FR" dirty="0"/>
              <a:t>Modèle, gère les données</a:t>
            </a:r>
          </a:p>
          <a:p>
            <a:pPr lvl="1"/>
            <a:r>
              <a:rPr lang="fr-FR" dirty="0"/>
              <a:t>Vue, représente l’interface utilisateur</a:t>
            </a:r>
          </a:p>
          <a:p>
            <a:pPr lvl="1"/>
            <a:r>
              <a:rPr lang="fr-FR" dirty="0"/>
              <a:t>Contrôleur, agit comme intermédiaire et traite les entrées de l’utilisateurs</a:t>
            </a:r>
          </a:p>
          <a:p>
            <a:pPr lvl="1"/>
            <a:endParaRPr lang="fr-FR" dirty="0"/>
          </a:p>
          <a:p>
            <a:pPr marL="201168" lvl="1" indent="0">
              <a:buNone/>
            </a:pPr>
            <a:r>
              <a:rPr lang="fr-FR" dirty="0"/>
              <a:t>Exemple :</a:t>
            </a:r>
          </a:p>
          <a:p>
            <a:pPr marL="201168" lvl="1" indent="0">
              <a:buNone/>
            </a:pPr>
            <a:r>
              <a:rPr lang="fr-FR" b="1" dirty="0"/>
              <a:t>Modèle : </a:t>
            </a:r>
            <a:r>
              <a:rPr lang="fr-FR" dirty="0"/>
              <a:t>base de données stockant les données de l’utilisateur</a:t>
            </a:r>
          </a:p>
          <a:p>
            <a:pPr marL="201168" lvl="1" indent="0">
              <a:buNone/>
            </a:pPr>
            <a:r>
              <a:rPr lang="fr-FR" b="1" dirty="0"/>
              <a:t>Vue : </a:t>
            </a:r>
            <a:r>
              <a:rPr lang="fr-FR" dirty="0"/>
              <a:t>Page web affichant les données</a:t>
            </a:r>
          </a:p>
          <a:p>
            <a:pPr marL="201168" lvl="1" indent="0">
              <a:buNone/>
            </a:pPr>
            <a:r>
              <a:rPr lang="fr-FR" b="1" dirty="0"/>
              <a:t>Contrôleur : </a:t>
            </a:r>
            <a:r>
              <a:rPr lang="fr-FR" dirty="0"/>
              <a:t>Traite les requêtes HTTP et met à jour la base de données en fonction des actions de l’utilisateur</a:t>
            </a:r>
            <a:endParaRPr lang="en-US" dirty="0"/>
          </a:p>
        </p:txBody>
      </p:sp>
      <p:sp>
        <p:nvSpPr>
          <p:cNvPr id="3" name="Title 2">
            <a:extLst>
              <a:ext uri="{FF2B5EF4-FFF2-40B4-BE49-F238E27FC236}">
                <a16:creationId xmlns:a16="http://schemas.microsoft.com/office/drawing/2014/main" id="{0934ED0A-0F60-1EE5-E416-A19CD48969E9}"/>
              </a:ext>
            </a:extLst>
          </p:cNvPr>
          <p:cNvSpPr>
            <a:spLocks noGrp="1"/>
          </p:cNvSpPr>
          <p:nvPr>
            <p:ph type="title"/>
          </p:nvPr>
        </p:nvSpPr>
        <p:spPr/>
        <p:txBody>
          <a:bodyPr/>
          <a:lstStyle/>
          <a:p>
            <a:r>
              <a:rPr lang="fr-FR" dirty="0"/>
              <a:t>MVC – MODEL VIEW CONTROLLER</a:t>
            </a:r>
            <a:endParaRPr lang="en-US" dirty="0"/>
          </a:p>
        </p:txBody>
      </p:sp>
    </p:spTree>
    <p:extLst>
      <p:ext uri="{BB962C8B-B14F-4D97-AF65-F5344CB8AC3E}">
        <p14:creationId xmlns:p14="http://schemas.microsoft.com/office/powerpoint/2010/main" val="670437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4A567-6AF4-7A5B-C430-0F2DE341B6F4}"/>
              </a:ext>
            </a:extLst>
          </p:cNvPr>
          <p:cNvSpPr>
            <a:spLocks noGrp="1"/>
          </p:cNvSpPr>
          <p:nvPr>
            <p:ph idx="1"/>
          </p:nvPr>
        </p:nvSpPr>
        <p:spPr/>
        <p:txBody>
          <a:bodyPr numCol="2"/>
          <a:lstStyle/>
          <a:p>
            <a:pPr lvl="1"/>
            <a:r>
              <a:rPr lang="fr-FR" dirty="0"/>
              <a:t> Publier du contenu afin d’attirer les visiteurs et améliorer le classement dans les moteurs de recherches</a:t>
            </a:r>
          </a:p>
          <a:p>
            <a:pPr lvl="1"/>
            <a:endParaRPr lang="en-US" dirty="0"/>
          </a:p>
          <a:p>
            <a:pPr lvl="1"/>
            <a:r>
              <a:rPr lang="en-US" dirty="0"/>
              <a:t>Mot-</a:t>
            </a:r>
            <a:r>
              <a:rPr lang="en-US" dirty="0" err="1"/>
              <a:t>clés</a:t>
            </a:r>
            <a:r>
              <a:rPr lang="en-US" dirty="0"/>
              <a:t> (champ lexical)</a:t>
            </a:r>
          </a:p>
          <a:p>
            <a:pPr lvl="1"/>
            <a:endParaRPr lang="en-US" dirty="0"/>
          </a:p>
          <a:p>
            <a:pPr lvl="1"/>
            <a:r>
              <a:rPr lang="en-US" dirty="0"/>
              <a:t>Backlinks (liens externes </a:t>
            </a:r>
            <a:r>
              <a:rPr lang="en-US" dirty="0" err="1"/>
              <a:t>vers</a:t>
            </a:r>
            <a:r>
              <a:rPr lang="en-US" dirty="0"/>
              <a:t> des sites </a:t>
            </a:r>
            <a:r>
              <a:rPr lang="en-US" dirty="0" err="1"/>
              <a:t>ayant</a:t>
            </a:r>
            <a:r>
              <a:rPr lang="en-US" dirty="0"/>
              <a:t> le </a:t>
            </a:r>
            <a:r>
              <a:rPr lang="en-US" dirty="0" err="1"/>
              <a:t>même</a:t>
            </a:r>
            <a:r>
              <a:rPr lang="en-US" dirty="0"/>
              <a:t> </a:t>
            </a:r>
            <a:r>
              <a:rPr lang="en-US" dirty="0" err="1"/>
              <a:t>sujet</a:t>
            </a:r>
            <a:r>
              <a:rPr lang="en-US" dirty="0"/>
              <a:t>/theme que le site)</a:t>
            </a:r>
          </a:p>
          <a:p>
            <a:pPr lvl="1"/>
            <a:endParaRPr lang="en-US" dirty="0"/>
          </a:p>
          <a:p>
            <a:pPr lvl="1"/>
            <a:r>
              <a:rPr lang="en-US" dirty="0" err="1"/>
              <a:t>Sémantique</a:t>
            </a:r>
            <a:r>
              <a:rPr lang="en-US" dirty="0"/>
              <a:t> &amp; structures de </a:t>
            </a:r>
            <a:r>
              <a:rPr lang="en-US" dirty="0" err="1"/>
              <a:t>balises</a:t>
            </a:r>
            <a:endParaRPr lang="en-US" dirty="0"/>
          </a:p>
          <a:p>
            <a:pPr lvl="1"/>
            <a:endParaRPr lang="en-US" dirty="0"/>
          </a:p>
          <a:p>
            <a:pPr lvl="1"/>
            <a:r>
              <a:rPr lang="en-US" dirty="0"/>
              <a:t>Suvi et </a:t>
            </a:r>
            <a:r>
              <a:rPr lang="en-US" dirty="0" err="1"/>
              <a:t>analyse</a:t>
            </a:r>
            <a:r>
              <a:rPr lang="en-US" dirty="0"/>
              <a:t> avec des </a:t>
            </a:r>
            <a:r>
              <a:rPr lang="en-US" dirty="0" err="1"/>
              <a:t>outils</a:t>
            </a:r>
            <a:r>
              <a:rPr lang="en-US" dirty="0"/>
              <a:t> </a:t>
            </a:r>
            <a:r>
              <a:rPr lang="en-US" dirty="0" err="1"/>
              <a:t>d’analyses</a:t>
            </a:r>
            <a:endParaRPr lang="fr-FR" dirty="0"/>
          </a:p>
        </p:txBody>
      </p:sp>
      <p:sp>
        <p:nvSpPr>
          <p:cNvPr id="3" name="Title 2">
            <a:extLst>
              <a:ext uri="{FF2B5EF4-FFF2-40B4-BE49-F238E27FC236}">
                <a16:creationId xmlns:a16="http://schemas.microsoft.com/office/drawing/2014/main" id="{AC175E00-4E35-D016-D327-49320913B6F3}"/>
              </a:ext>
            </a:extLst>
          </p:cNvPr>
          <p:cNvSpPr>
            <a:spLocks noGrp="1"/>
          </p:cNvSpPr>
          <p:nvPr>
            <p:ph type="title"/>
          </p:nvPr>
        </p:nvSpPr>
        <p:spPr/>
        <p:txBody>
          <a:bodyPr/>
          <a:lstStyle/>
          <a:p>
            <a:r>
              <a:rPr lang="fr-FR" dirty="0" err="1"/>
              <a:t>Seo</a:t>
            </a:r>
            <a:r>
              <a:rPr lang="fr-FR" dirty="0"/>
              <a:t>/</a:t>
            </a:r>
            <a:r>
              <a:rPr lang="fr-FR" dirty="0" err="1"/>
              <a:t>sea</a:t>
            </a:r>
            <a:r>
              <a:rPr lang="fr-FR" dirty="0"/>
              <a:t> – </a:t>
            </a:r>
            <a:r>
              <a:rPr lang="fr-FR" dirty="0" err="1"/>
              <a:t>search</a:t>
            </a:r>
            <a:r>
              <a:rPr lang="fr-FR" dirty="0"/>
              <a:t> engine optimisation &amp; </a:t>
            </a:r>
            <a:r>
              <a:rPr lang="fr-FR" dirty="0" err="1"/>
              <a:t>advertising</a:t>
            </a:r>
            <a:endParaRPr lang="en-US" dirty="0"/>
          </a:p>
        </p:txBody>
      </p:sp>
    </p:spTree>
    <p:extLst>
      <p:ext uri="{BB962C8B-B14F-4D97-AF65-F5344CB8AC3E}">
        <p14:creationId xmlns:p14="http://schemas.microsoft.com/office/powerpoint/2010/main" val="854559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D7442-73D9-D09C-FA99-4A98120EBC4B}"/>
              </a:ext>
            </a:extLst>
          </p:cNvPr>
          <p:cNvSpPr>
            <a:spLocks noGrp="1"/>
          </p:cNvSpPr>
          <p:nvPr>
            <p:ph type="title"/>
          </p:nvPr>
        </p:nvSpPr>
        <p:spPr/>
        <p:txBody>
          <a:bodyPr/>
          <a:lstStyle/>
          <a:p>
            <a:r>
              <a:rPr lang="fr-FR" dirty="0" err="1"/>
              <a:t>Bcryptjs</a:t>
            </a:r>
            <a:endParaRPr lang="en-US" dirty="0"/>
          </a:p>
        </p:txBody>
      </p:sp>
      <p:sp>
        <p:nvSpPr>
          <p:cNvPr id="3" name="Content Placeholder 2">
            <a:extLst>
              <a:ext uri="{FF2B5EF4-FFF2-40B4-BE49-F238E27FC236}">
                <a16:creationId xmlns:a16="http://schemas.microsoft.com/office/drawing/2014/main" id="{93380A4E-C4D8-1415-1F28-19B8E2722163}"/>
              </a:ext>
            </a:extLst>
          </p:cNvPr>
          <p:cNvSpPr>
            <a:spLocks noGrp="1"/>
          </p:cNvSpPr>
          <p:nvPr>
            <p:ph sz="half" idx="2"/>
          </p:nvPr>
        </p:nvSpPr>
        <p:spPr/>
        <p:txBody>
          <a:bodyPr/>
          <a:lstStyle/>
          <a:p>
            <a:r>
              <a:rPr lang="fr-FR" dirty="0"/>
              <a:t>Sert à hacher le mot de passe utilisant un </a:t>
            </a:r>
            <a:r>
              <a:rPr lang="fr-FR" dirty="0" err="1"/>
              <a:t>salt</a:t>
            </a:r>
            <a:r>
              <a:rPr lang="fr-FR" dirty="0"/>
              <a:t>, générant une chaîne de caractère aléatoire.</a:t>
            </a:r>
          </a:p>
          <a:p>
            <a:r>
              <a:rPr lang="fr-FR" dirty="0"/>
              <a:t>Il renforce la sécurité en ajoutant une touche de complexité au </a:t>
            </a:r>
            <a:r>
              <a:rPr lang="fr-FR" dirty="0" err="1"/>
              <a:t>hashage</a:t>
            </a:r>
            <a:r>
              <a:rPr lang="fr-FR" dirty="0"/>
              <a:t>.</a:t>
            </a:r>
          </a:p>
          <a:p>
            <a:r>
              <a:rPr lang="fr-FR" dirty="0"/>
              <a:t>Le </a:t>
            </a:r>
            <a:r>
              <a:rPr lang="fr-FR" dirty="0" err="1"/>
              <a:t>salt</a:t>
            </a:r>
            <a:r>
              <a:rPr lang="fr-FR" dirty="0"/>
              <a:t> est concaténé avec le mot de passe avant le </a:t>
            </a:r>
            <a:r>
              <a:rPr lang="fr-FR" dirty="0" err="1"/>
              <a:t>hashage</a:t>
            </a:r>
            <a:r>
              <a:rPr lang="fr-FR" dirty="0"/>
              <a:t>, ce qui garantit que même si deux utilisateurs ont le même mot de passe, le </a:t>
            </a:r>
            <a:r>
              <a:rPr lang="fr-FR" dirty="0" err="1"/>
              <a:t>hashage</a:t>
            </a:r>
            <a:r>
              <a:rPr lang="fr-FR" dirty="0"/>
              <a:t> sera différent.</a:t>
            </a:r>
            <a:endParaRPr lang="en-US" dirty="0"/>
          </a:p>
        </p:txBody>
      </p:sp>
      <p:pic>
        <p:nvPicPr>
          <p:cNvPr id="6" name="Content Placeholder 5">
            <a:extLst>
              <a:ext uri="{FF2B5EF4-FFF2-40B4-BE49-F238E27FC236}">
                <a16:creationId xmlns:a16="http://schemas.microsoft.com/office/drawing/2014/main" id="{91DE0288-66F1-7BDC-C15A-AAF6F4228BA5}"/>
              </a:ext>
            </a:extLst>
          </p:cNvPr>
          <p:cNvPicPr>
            <a:picLocks noGrp="1" noChangeAspect="1"/>
          </p:cNvPicPr>
          <p:nvPr>
            <p:ph sz="half" idx="14"/>
          </p:nvPr>
        </p:nvPicPr>
        <p:blipFill rotWithShape="1">
          <a:blip r:embed="rId2"/>
          <a:srcRect/>
          <a:stretch/>
        </p:blipFill>
        <p:spPr>
          <a:xfrm>
            <a:off x="722284" y="3142159"/>
            <a:ext cx="4589462" cy="573682"/>
          </a:xfrm>
        </p:spPr>
      </p:pic>
    </p:spTree>
    <p:extLst>
      <p:ext uri="{BB962C8B-B14F-4D97-AF65-F5344CB8AC3E}">
        <p14:creationId xmlns:p14="http://schemas.microsoft.com/office/powerpoint/2010/main" val="3525356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5E465C5D-A14B-AA28-10F5-FDB852D3FC4B}"/>
              </a:ext>
            </a:extLst>
          </p:cNvPr>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t="26" b="26"/>
          <a:stretch>
            <a:fillRect/>
          </a:stretch>
        </p:blipFill>
        <p:spPr/>
      </p:pic>
      <p:pic>
        <p:nvPicPr>
          <p:cNvPr id="12" name="Picture Placeholder 11">
            <a:extLst>
              <a:ext uri="{FF2B5EF4-FFF2-40B4-BE49-F238E27FC236}">
                <a16:creationId xmlns:a16="http://schemas.microsoft.com/office/drawing/2014/main" id="{FB18E8FA-D0D6-A83D-7E21-6FBC3C713EFB}"/>
              </a:ext>
            </a:extLst>
          </p:cNvPr>
          <p:cNvPicPr>
            <a:picLocks noGrp="1" noChangeAspect="1"/>
          </p:cNvPicPr>
          <p:nvPr>
            <p:ph type="pic" sz="quarter" idx="14"/>
          </p:nvPr>
        </p:nvPicPr>
        <p:blipFill>
          <a:blip r:embed="rId4"/>
          <a:srcRect/>
          <a:stretch>
            <a:fillRect/>
          </a:stretch>
        </p:blipFill>
        <p:spPr/>
      </p:pic>
      <p:pic>
        <p:nvPicPr>
          <p:cNvPr id="14" name="Picture Placeholder 13">
            <a:extLst>
              <a:ext uri="{FF2B5EF4-FFF2-40B4-BE49-F238E27FC236}">
                <a16:creationId xmlns:a16="http://schemas.microsoft.com/office/drawing/2014/main" id="{E990784D-7D39-549E-CBBE-C2E99ACFE007}"/>
              </a:ext>
            </a:extLst>
          </p:cNvPr>
          <p:cNvPicPr>
            <a:picLocks noGrp="1" noChangeAspect="1"/>
          </p:cNvPicPr>
          <p:nvPr>
            <p:ph type="pic" sz="quarter" idx="15"/>
          </p:nvPr>
        </p:nvPicPr>
        <p:blipFill rotWithShape="1">
          <a:blip r:embed="rId5"/>
          <a:srcRect t="-24756" b="-24756"/>
          <a:stretch/>
        </p:blipFill>
        <p:spPr/>
      </p:pic>
      <p:sp>
        <p:nvSpPr>
          <p:cNvPr id="5" name="Text Placeholder 4">
            <a:extLst>
              <a:ext uri="{FF2B5EF4-FFF2-40B4-BE49-F238E27FC236}">
                <a16:creationId xmlns:a16="http://schemas.microsoft.com/office/drawing/2014/main" id="{30DF94D5-D478-F450-B2B0-AD0C9105B3EF}"/>
              </a:ext>
            </a:extLst>
          </p:cNvPr>
          <p:cNvSpPr>
            <a:spLocks noGrp="1"/>
          </p:cNvSpPr>
          <p:nvPr>
            <p:ph type="body" sz="half" idx="2"/>
          </p:nvPr>
        </p:nvSpPr>
        <p:spPr/>
        <p:txBody>
          <a:bodyPr>
            <a:normAutofit fontScale="92500" lnSpcReduction="10000"/>
          </a:bodyPr>
          <a:lstStyle/>
          <a:p>
            <a:r>
              <a:rPr lang="fr-FR" dirty="0"/>
              <a:t>Bonne pratique et normes de </a:t>
            </a:r>
            <a:r>
              <a:rPr lang="fr-FR" dirty="0" err="1"/>
              <a:t>securité</a:t>
            </a:r>
            <a:endParaRPr lang="fr-FR" dirty="0"/>
          </a:p>
        </p:txBody>
      </p:sp>
      <p:sp>
        <p:nvSpPr>
          <p:cNvPr id="6" name="Text Placeholder 5">
            <a:extLst>
              <a:ext uri="{FF2B5EF4-FFF2-40B4-BE49-F238E27FC236}">
                <a16:creationId xmlns:a16="http://schemas.microsoft.com/office/drawing/2014/main" id="{75256BA5-0D92-B95F-E3FB-3D4449E229E5}"/>
              </a:ext>
            </a:extLst>
          </p:cNvPr>
          <p:cNvSpPr>
            <a:spLocks noGrp="1"/>
          </p:cNvSpPr>
          <p:nvPr>
            <p:ph type="body" sz="half" idx="16"/>
          </p:nvPr>
        </p:nvSpPr>
        <p:spPr/>
        <p:txBody>
          <a:bodyPr>
            <a:normAutofit fontScale="85000" lnSpcReduction="10000"/>
          </a:bodyPr>
          <a:lstStyle/>
          <a:p>
            <a:r>
              <a:rPr lang="fr-FR" dirty="0"/>
              <a:t>Règlemente le traitement des données personnelles</a:t>
            </a:r>
            <a:endParaRPr lang="en-US" dirty="0"/>
          </a:p>
        </p:txBody>
      </p:sp>
      <p:sp>
        <p:nvSpPr>
          <p:cNvPr id="7" name="Text Placeholder 6">
            <a:extLst>
              <a:ext uri="{FF2B5EF4-FFF2-40B4-BE49-F238E27FC236}">
                <a16:creationId xmlns:a16="http://schemas.microsoft.com/office/drawing/2014/main" id="{EA4CCCCD-B052-9793-52FF-A32044554687}"/>
              </a:ext>
            </a:extLst>
          </p:cNvPr>
          <p:cNvSpPr>
            <a:spLocks noGrp="1"/>
          </p:cNvSpPr>
          <p:nvPr>
            <p:ph type="body" sz="half" idx="17"/>
          </p:nvPr>
        </p:nvSpPr>
        <p:spPr/>
        <p:txBody>
          <a:bodyPr>
            <a:normAutofit fontScale="92500" lnSpcReduction="10000"/>
          </a:bodyPr>
          <a:lstStyle/>
          <a:p>
            <a:r>
              <a:rPr lang="fr-FR" dirty="0"/>
              <a:t>Chargées de faire respecter le </a:t>
            </a:r>
            <a:r>
              <a:rPr lang="fr-FR" dirty="0" err="1"/>
              <a:t>rgpd</a:t>
            </a:r>
            <a:endParaRPr lang="en-US" dirty="0"/>
          </a:p>
        </p:txBody>
      </p:sp>
      <p:sp>
        <p:nvSpPr>
          <p:cNvPr id="8" name="Title 7">
            <a:extLst>
              <a:ext uri="{FF2B5EF4-FFF2-40B4-BE49-F238E27FC236}">
                <a16:creationId xmlns:a16="http://schemas.microsoft.com/office/drawing/2014/main" id="{23A01412-D2A6-F9F8-D34F-498BF449272A}"/>
              </a:ext>
            </a:extLst>
          </p:cNvPr>
          <p:cNvSpPr>
            <a:spLocks noGrp="1"/>
          </p:cNvSpPr>
          <p:nvPr>
            <p:ph type="title"/>
          </p:nvPr>
        </p:nvSpPr>
        <p:spPr/>
        <p:txBody>
          <a:bodyPr/>
          <a:lstStyle/>
          <a:p>
            <a:r>
              <a:rPr lang="fr-FR" dirty="0"/>
              <a:t>Sécurité </a:t>
            </a:r>
            <a:endParaRPr lang="en-US" dirty="0"/>
          </a:p>
        </p:txBody>
      </p:sp>
    </p:spTree>
    <p:extLst>
      <p:ext uri="{BB962C8B-B14F-4D97-AF65-F5344CB8AC3E}">
        <p14:creationId xmlns:p14="http://schemas.microsoft.com/office/powerpoint/2010/main" val="378142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805E-15CD-1C25-0D2F-14F9B33114F0}"/>
              </a:ext>
            </a:extLst>
          </p:cNvPr>
          <p:cNvSpPr>
            <a:spLocks noGrp="1"/>
          </p:cNvSpPr>
          <p:nvPr>
            <p:ph type="title"/>
          </p:nvPr>
        </p:nvSpPr>
        <p:spPr/>
        <p:txBody>
          <a:bodyPr/>
          <a:lstStyle/>
          <a:p>
            <a:r>
              <a:rPr lang="fr-FR" dirty="0"/>
              <a:t>injections </a:t>
            </a:r>
            <a:r>
              <a:rPr lang="fr-FR" dirty="0" err="1"/>
              <a:t>sql</a:t>
            </a:r>
            <a:endParaRPr lang="en-US" dirty="0"/>
          </a:p>
        </p:txBody>
      </p:sp>
      <p:sp>
        <p:nvSpPr>
          <p:cNvPr id="3" name="Content Placeholder 2">
            <a:extLst>
              <a:ext uri="{FF2B5EF4-FFF2-40B4-BE49-F238E27FC236}">
                <a16:creationId xmlns:a16="http://schemas.microsoft.com/office/drawing/2014/main" id="{A29C7D03-5DFD-1BA8-F96D-AAE22742074E}"/>
              </a:ext>
            </a:extLst>
          </p:cNvPr>
          <p:cNvSpPr>
            <a:spLocks noGrp="1"/>
          </p:cNvSpPr>
          <p:nvPr>
            <p:ph sz="half" idx="2"/>
          </p:nvPr>
        </p:nvSpPr>
        <p:spPr/>
        <p:txBody>
          <a:bodyPr/>
          <a:lstStyle/>
          <a:p>
            <a:pPr marL="0" indent="0">
              <a:buNone/>
            </a:pPr>
            <a:r>
              <a:rPr lang="fr-FR" dirty="0"/>
              <a:t>Ces attaques sont évitables avec un middleware et des requêtes paramétrées.</a:t>
            </a:r>
            <a:endParaRPr lang="en-US" dirty="0"/>
          </a:p>
        </p:txBody>
      </p:sp>
    </p:spTree>
    <p:extLst>
      <p:ext uri="{BB962C8B-B14F-4D97-AF65-F5344CB8AC3E}">
        <p14:creationId xmlns:p14="http://schemas.microsoft.com/office/powerpoint/2010/main" val="39006422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6A2-94B9-D148-2FB1-7943A10773BF}"/>
              </a:ext>
            </a:extLst>
          </p:cNvPr>
          <p:cNvSpPr>
            <a:spLocks noGrp="1"/>
          </p:cNvSpPr>
          <p:nvPr>
            <p:ph type="title"/>
          </p:nvPr>
        </p:nvSpPr>
        <p:spPr/>
        <p:txBody>
          <a:bodyPr/>
          <a:lstStyle/>
          <a:p>
            <a:r>
              <a:rPr lang="fr-FR" dirty="0"/>
              <a:t>Failles </a:t>
            </a:r>
            <a:r>
              <a:rPr lang="fr-FR" dirty="0" err="1"/>
              <a:t>xss</a:t>
            </a:r>
            <a:endParaRPr lang="en-US" dirty="0"/>
          </a:p>
        </p:txBody>
      </p:sp>
      <p:sp>
        <p:nvSpPr>
          <p:cNvPr id="3" name="Content Placeholder 2">
            <a:extLst>
              <a:ext uri="{FF2B5EF4-FFF2-40B4-BE49-F238E27FC236}">
                <a16:creationId xmlns:a16="http://schemas.microsoft.com/office/drawing/2014/main" id="{49FC8E10-DA23-2E9F-898C-7D914F069C85}"/>
              </a:ext>
            </a:extLst>
          </p:cNvPr>
          <p:cNvSpPr>
            <a:spLocks noGrp="1"/>
          </p:cNvSpPr>
          <p:nvPr>
            <p:ph sz="half" idx="2"/>
          </p:nvPr>
        </p:nvSpPr>
        <p:spPr/>
        <p:txBody>
          <a:bodyPr/>
          <a:lstStyle/>
          <a:p>
            <a:pPr marL="0" indent="0">
              <a:buNone/>
            </a:pPr>
            <a:r>
              <a:rPr lang="fr-FR" dirty="0"/>
              <a:t>C’est injecter du code (</a:t>
            </a:r>
            <a:r>
              <a:rPr lang="fr-FR" i="1" dirty="0"/>
              <a:t>exemple : &lt;b&gt;blablabla&lt;/b&gt;</a:t>
            </a:r>
            <a:r>
              <a:rPr lang="fr-FR" dirty="0"/>
              <a:t>) via les paramètres d’entrée côté client.</a:t>
            </a:r>
          </a:p>
          <a:p>
            <a:pPr marL="0" indent="0">
              <a:buNone/>
            </a:pPr>
            <a:r>
              <a:rPr lang="fr-FR" dirty="0"/>
              <a:t>Objectif : vol de cookies ou de jetons de sessions, altération de données ou de contenus </a:t>
            </a:r>
            <a:r>
              <a:rPr lang="fr-FR" dirty="0" err="1"/>
              <a:t>ect</a:t>
            </a:r>
            <a:r>
              <a:rPr lang="fr-FR" dirty="0"/>
              <a:t>.</a:t>
            </a:r>
          </a:p>
          <a:p>
            <a:pPr marL="0" indent="0">
              <a:buNone/>
            </a:pPr>
            <a:endParaRPr lang="fr-FR" dirty="0"/>
          </a:p>
          <a:p>
            <a:pPr marL="0" indent="0">
              <a:buNone/>
            </a:pPr>
            <a:r>
              <a:rPr lang="fr-FR" dirty="0"/>
              <a:t>Il existe trois types d’attaques XSS :</a:t>
            </a:r>
          </a:p>
          <a:p>
            <a:pPr marL="0" indent="0">
              <a:buNone/>
            </a:pPr>
            <a:r>
              <a:rPr lang="fr-FR" b="1" dirty="0" err="1"/>
              <a:t>Stored</a:t>
            </a:r>
            <a:r>
              <a:rPr lang="fr-FR" b="1" dirty="0"/>
              <a:t> </a:t>
            </a:r>
            <a:r>
              <a:rPr lang="fr-FR" dirty="0"/>
              <a:t>: Stocké sur le serveur, infectant tout utilisateur</a:t>
            </a:r>
          </a:p>
          <a:p>
            <a:pPr marL="0" indent="0">
              <a:buNone/>
            </a:pPr>
            <a:r>
              <a:rPr lang="fr-FR" b="1" dirty="0" err="1"/>
              <a:t>Reflected</a:t>
            </a:r>
            <a:r>
              <a:rPr lang="fr-FR" b="1" dirty="0"/>
              <a:t> </a:t>
            </a:r>
            <a:r>
              <a:rPr lang="fr-FR" dirty="0"/>
              <a:t>: Script malveillant renvoyé dans le serveur, transmet à l’utilisateur du code via une url, email phishing </a:t>
            </a:r>
            <a:r>
              <a:rPr lang="fr-FR" dirty="0" err="1"/>
              <a:t>ect</a:t>
            </a:r>
            <a:endParaRPr lang="fr-FR" dirty="0"/>
          </a:p>
          <a:p>
            <a:pPr marL="0" indent="0">
              <a:buNone/>
            </a:pPr>
            <a:r>
              <a:rPr lang="fr-FR" b="1" dirty="0"/>
              <a:t>DOM-</a:t>
            </a:r>
            <a:r>
              <a:rPr lang="fr-FR" b="1" dirty="0" err="1"/>
              <a:t>based</a:t>
            </a:r>
            <a:r>
              <a:rPr lang="fr-FR" dirty="0"/>
              <a:t> : exécuté du côté client mais n’utilise pas le serveur. Exploite seulement le navigateur de l’utilisateur. Identifie la structure du DOM pour voler les données</a:t>
            </a:r>
          </a:p>
          <a:p>
            <a:pPr marL="0" indent="0">
              <a:buNone/>
            </a:pPr>
            <a:r>
              <a:rPr lang="fr-FR" dirty="0"/>
              <a:t>Vérifier le texte et faire un </a:t>
            </a:r>
            <a:r>
              <a:rPr lang="fr-FR" dirty="0" err="1"/>
              <a:t>RegEx</a:t>
            </a:r>
            <a:r>
              <a:rPr lang="fr-FR" dirty="0"/>
              <a:t> dessus permet de protéger.</a:t>
            </a:r>
          </a:p>
          <a:p>
            <a:pPr marL="0" indent="0">
              <a:buNone/>
            </a:pPr>
            <a:endParaRPr lang="en-US" dirty="0"/>
          </a:p>
        </p:txBody>
      </p:sp>
    </p:spTree>
    <p:extLst>
      <p:ext uri="{BB962C8B-B14F-4D97-AF65-F5344CB8AC3E}">
        <p14:creationId xmlns:p14="http://schemas.microsoft.com/office/powerpoint/2010/main" val="3433884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fr-FR" dirty="0"/>
              <a:t>R</a:t>
            </a:r>
            <a:r>
              <a:rPr lang="en-US" dirty="0"/>
              <a:t>EMERCIEMENTS</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p:txBody>
          <a:bodyPr>
            <a:normAutofit/>
          </a:bodyPr>
          <a:lstStyle/>
          <a:p>
            <a:pPr>
              <a:lnSpc>
                <a:spcPts val="2000"/>
              </a:lnSpc>
            </a:pPr>
            <a:r>
              <a:rPr lang="fr-FR" sz="1600" dirty="0"/>
              <a:t>M</a:t>
            </a:r>
            <a:r>
              <a:rPr lang="en-US" sz="1600" dirty="0" err="1"/>
              <a:t>erci</a:t>
            </a:r>
            <a:r>
              <a:rPr lang="en-US" sz="1600" dirty="0"/>
              <a:t> </a:t>
            </a:r>
            <a:r>
              <a:rPr lang="en-US" sz="1600" dirty="0" err="1"/>
              <a:t>d’avoir</a:t>
            </a:r>
            <a:r>
              <a:rPr lang="en-US" sz="1600" dirty="0"/>
              <a:t> </a:t>
            </a:r>
            <a:r>
              <a:rPr lang="en-US" sz="1600" dirty="0" err="1"/>
              <a:t>écouté</a:t>
            </a:r>
            <a:r>
              <a:rPr lang="en-US" sz="1600" dirty="0"/>
              <a:t>.</a:t>
            </a:r>
          </a:p>
        </p:txBody>
      </p:sp>
    </p:spTree>
    <p:extLst>
      <p:ext uri="{BB962C8B-B14F-4D97-AF65-F5344CB8AC3E}">
        <p14:creationId xmlns:p14="http://schemas.microsoft.com/office/powerpoint/2010/main" val="351221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a:lstStyle/>
          <a:p>
            <a:r>
              <a:rPr lang="en-US" b="1" dirty="0"/>
              <a:t>CONTEXTE</a:t>
            </a:r>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1097280" y="2310328"/>
            <a:ext cx="10058400" cy="3760891"/>
          </a:xfrm>
        </p:spPr>
        <p:txBody>
          <a:bodyPr>
            <a:normAutofit fontScale="92500"/>
          </a:bodyPr>
          <a:lstStyle/>
          <a:p>
            <a:pPr marL="0" indent="0" algn="just">
              <a:buNone/>
            </a:pPr>
            <a:r>
              <a:rPr lang="fr-FR" sz="2400" dirty="0"/>
              <a:t>Depuis cinq années consécutives, l’entreprise E-RIGATION a établi son empreinte en tant que leader incontesté sur le marché de la vente de câbles de chargement pour smartphones. Son dévouement envers la qualité, l'innovation et le service à la clientèle a forgé sa réputation en une référence incontournable dans le secteur. Aujourd'hui, alors qu’ils continuent à prospérer dans le domaine, ils annoncent une nouvelle ère pour leur entreprise : l'expansion vers la vente en ligne des produits de marque. Cette décision stratégique marque une évolution naturelle de leur engagement envers leurs clients, en leur offrant un accès encore plus pratique et direct à des produits fiables et hautement appréciés.</a:t>
            </a:r>
            <a:endParaRPr lang="fr-FR" sz="2800" dirty="0"/>
          </a:p>
        </p:txBody>
      </p:sp>
    </p:spTree>
    <p:extLst>
      <p:ext uri="{BB962C8B-B14F-4D97-AF65-F5344CB8AC3E}">
        <p14:creationId xmlns:p14="http://schemas.microsoft.com/office/powerpoint/2010/main" val="232378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161-941B-0EA1-EF67-AFE9D13CCE09}"/>
              </a:ext>
            </a:extLst>
          </p:cNvPr>
          <p:cNvSpPr>
            <a:spLocks noGrp="1"/>
          </p:cNvSpPr>
          <p:nvPr>
            <p:ph type="title"/>
          </p:nvPr>
        </p:nvSpPr>
        <p:spPr>
          <a:xfrm>
            <a:off x="6887361" y="3135206"/>
            <a:ext cx="4563611" cy="807620"/>
          </a:xfrm>
        </p:spPr>
        <p:txBody>
          <a:bodyPr/>
          <a:lstStyle/>
          <a:p>
            <a:pPr algn="l"/>
            <a:r>
              <a:rPr lang="fr-FR" dirty="0"/>
              <a:t>OBJECTIFS</a:t>
            </a:r>
            <a:endParaRPr lang="en-US" dirty="0"/>
          </a:p>
        </p:txBody>
      </p:sp>
      <p:sp>
        <p:nvSpPr>
          <p:cNvPr id="3" name="Content Placeholder 2">
            <a:extLst>
              <a:ext uri="{FF2B5EF4-FFF2-40B4-BE49-F238E27FC236}">
                <a16:creationId xmlns:a16="http://schemas.microsoft.com/office/drawing/2014/main" id="{CCC68F15-E3D2-7C89-4F42-13A16663181F}"/>
              </a:ext>
            </a:extLst>
          </p:cNvPr>
          <p:cNvSpPr>
            <a:spLocks noGrp="1"/>
          </p:cNvSpPr>
          <p:nvPr>
            <p:ph sz="half" idx="2"/>
          </p:nvPr>
        </p:nvSpPr>
        <p:spPr>
          <a:xfrm>
            <a:off x="1811113" y="831285"/>
            <a:ext cx="4016206" cy="5195425"/>
          </a:xfrm>
        </p:spPr>
        <p:txBody>
          <a:bodyPr/>
          <a:lstStyle/>
          <a:p>
            <a:r>
              <a:rPr lang="fr-FR" dirty="0"/>
              <a:t>PANIER</a:t>
            </a:r>
          </a:p>
          <a:p>
            <a:r>
              <a:rPr lang="fr-FR" dirty="0"/>
              <a:t>AUTHENTIFICATION</a:t>
            </a:r>
          </a:p>
          <a:p>
            <a:r>
              <a:rPr lang="fr-FR" dirty="0"/>
              <a:t>PANEL ADMIN</a:t>
            </a:r>
          </a:p>
          <a:p>
            <a:r>
              <a:rPr lang="fr-FR" dirty="0"/>
              <a:t>MISE A JOUR DE LA BASE DE DONNEES</a:t>
            </a:r>
          </a:p>
          <a:p>
            <a:r>
              <a:rPr lang="fr-FR" dirty="0"/>
              <a:t>GESTION DES PRODUITS</a:t>
            </a:r>
          </a:p>
          <a:p>
            <a:r>
              <a:rPr lang="fr-FR" dirty="0"/>
              <a:t>GESTION DES UTILISATEURS</a:t>
            </a:r>
          </a:p>
          <a:p>
            <a:r>
              <a:rPr lang="fr-FR" dirty="0"/>
              <a:t>SITE DYNAMIQUE</a:t>
            </a:r>
          </a:p>
        </p:txBody>
      </p:sp>
    </p:spTree>
    <p:extLst>
      <p:ext uri="{BB962C8B-B14F-4D97-AF65-F5344CB8AC3E}">
        <p14:creationId xmlns:p14="http://schemas.microsoft.com/office/powerpoint/2010/main" val="52000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1A62-B878-8155-1D33-0AB6E90972D7}"/>
              </a:ext>
            </a:extLst>
          </p:cNvPr>
          <p:cNvSpPr>
            <a:spLocks noGrp="1"/>
          </p:cNvSpPr>
          <p:nvPr>
            <p:ph type="ctrTitle"/>
          </p:nvPr>
        </p:nvSpPr>
        <p:spPr/>
        <p:txBody>
          <a:bodyPr/>
          <a:lstStyle/>
          <a:p>
            <a:r>
              <a:rPr lang="fr-FR" dirty="0"/>
              <a:t>Graphisme et ergonomie</a:t>
            </a:r>
            <a:br>
              <a:rPr lang="fr-FR" dirty="0"/>
            </a:br>
            <a:endParaRPr lang="en-US" dirty="0"/>
          </a:p>
        </p:txBody>
      </p:sp>
      <p:sp>
        <p:nvSpPr>
          <p:cNvPr id="3" name="Subtitle 2">
            <a:extLst>
              <a:ext uri="{FF2B5EF4-FFF2-40B4-BE49-F238E27FC236}">
                <a16:creationId xmlns:a16="http://schemas.microsoft.com/office/drawing/2014/main" id="{BDAF710F-948E-B1CF-8E2B-FBD0CD9B99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360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BC99F-A300-5AD7-B847-B84AA55C350C}"/>
              </a:ext>
            </a:extLst>
          </p:cNvPr>
          <p:cNvSpPr>
            <a:spLocks noGrp="1"/>
          </p:cNvSpPr>
          <p:nvPr>
            <p:ph type="title"/>
          </p:nvPr>
        </p:nvSpPr>
        <p:spPr/>
        <p:txBody>
          <a:bodyPr/>
          <a:lstStyle/>
          <a:p>
            <a:r>
              <a:rPr lang="fr-FR" dirty="0"/>
              <a:t>CONCEPTION DE LA BASE DE DONNEES</a:t>
            </a:r>
            <a:endParaRPr lang="en-US" dirty="0"/>
          </a:p>
        </p:txBody>
      </p:sp>
      <p:sp>
        <p:nvSpPr>
          <p:cNvPr id="4" name="Text Placeholder 3">
            <a:extLst>
              <a:ext uri="{FF2B5EF4-FFF2-40B4-BE49-F238E27FC236}">
                <a16:creationId xmlns:a16="http://schemas.microsoft.com/office/drawing/2014/main" id="{A89A8AC0-D341-FC5D-C89D-81825B31744F}"/>
              </a:ext>
            </a:extLst>
          </p:cNvPr>
          <p:cNvSpPr>
            <a:spLocks noGrp="1"/>
          </p:cNvSpPr>
          <p:nvPr>
            <p:ph type="body" sz="half" idx="2"/>
          </p:nvPr>
        </p:nvSpPr>
        <p:spPr/>
        <p:txBody>
          <a:bodyPr/>
          <a:lstStyle/>
          <a:p>
            <a:r>
              <a:rPr lang="fr-FR" dirty="0"/>
              <a:t>AVEC LUCIDCHART &amp; MySQL</a:t>
            </a:r>
            <a:endParaRPr lang="en-US" dirty="0"/>
          </a:p>
        </p:txBody>
      </p:sp>
      <p:pic>
        <p:nvPicPr>
          <p:cNvPr id="10" name="Picture Placeholder 9">
            <a:extLst>
              <a:ext uri="{FF2B5EF4-FFF2-40B4-BE49-F238E27FC236}">
                <a16:creationId xmlns:a16="http://schemas.microsoft.com/office/drawing/2014/main" id="{4459A4CD-83FC-0866-405D-9AE0856A277A}"/>
              </a:ext>
            </a:extLst>
          </p:cNvPr>
          <p:cNvPicPr>
            <a:picLocks noGrp="1" noChangeAspect="1"/>
          </p:cNvPicPr>
          <p:nvPr>
            <p:ph type="pic" idx="1"/>
          </p:nvPr>
        </p:nvPicPr>
        <p:blipFill rotWithShape="1">
          <a:blip r:embed="rId2"/>
          <a:srcRect t="-60339" b="-60339"/>
          <a:stretch/>
        </p:blipFill>
        <p:spPr/>
      </p:pic>
    </p:spTree>
    <p:extLst>
      <p:ext uri="{BB962C8B-B14F-4D97-AF65-F5344CB8AC3E}">
        <p14:creationId xmlns:p14="http://schemas.microsoft.com/office/powerpoint/2010/main" val="69325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err="1"/>
              <a:t>Mcd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pPr>
              <a:lnSpc>
                <a:spcPct val="300000"/>
              </a:lnSpc>
            </a:pPr>
            <a:r>
              <a:rPr lang="fr-FR" dirty="0"/>
              <a:t>Le Modèle Conceptuel de Données (MCD) aide à décrire ce que le système doit stocker et comment les différentes entités sont liées les unes aux autres.</a:t>
            </a:r>
          </a:p>
          <a:p>
            <a:endParaRPr lang="en-US" dirty="0"/>
          </a:p>
        </p:txBody>
      </p:sp>
      <p:pic>
        <p:nvPicPr>
          <p:cNvPr id="20" name="Picture Placeholder 19">
            <a:extLst>
              <a:ext uri="{FF2B5EF4-FFF2-40B4-BE49-F238E27FC236}">
                <a16:creationId xmlns:a16="http://schemas.microsoft.com/office/drawing/2014/main" id="{1EDB5B7B-9221-070D-0DD8-3F62196C8CEE}"/>
              </a:ext>
            </a:extLst>
          </p:cNvPr>
          <p:cNvPicPr>
            <a:picLocks noGrp="1" noChangeAspect="1"/>
          </p:cNvPicPr>
          <p:nvPr>
            <p:ph type="pic" sz="quarter" idx="13"/>
          </p:nvPr>
        </p:nvPicPr>
        <p:blipFill rotWithShape="1">
          <a:blip r:embed="rId2"/>
          <a:srcRect t="-5690" b="-5690"/>
          <a:stretch/>
        </p:blipFill>
        <p:spPr/>
      </p:pic>
    </p:spTree>
    <p:extLst>
      <p:ext uri="{BB962C8B-B14F-4D97-AF65-F5344CB8AC3E}">
        <p14:creationId xmlns:p14="http://schemas.microsoft.com/office/powerpoint/2010/main" val="46348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MLD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pPr>
              <a:lnSpc>
                <a:spcPct val="250000"/>
              </a:lnSpc>
            </a:pPr>
            <a:r>
              <a:rPr lang="fr-FR" dirty="0"/>
              <a:t>Il traduit les concepts abstraits du modèle conceptuel en une représentation plus proche de la structure de la base de données, mais sans se préoccuper des détails spécifiques à la plate-forme.</a:t>
            </a:r>
            <a:endParaRPr lang="en-US" dirty="0"/>
          </a:p>
        </p:txBody>
      </p:sp>
      <p:pic>
        <p:nvPicPr>
          <p:cNvPr id="7" name="Picture Placeholder 6">
            <a:extLst>
              <a:ext uri="{FF2B5EF4-FFF2-40B4-BE49-F238E27FC236}">
                <a16:creationId xmlns:a16="http://schemas.microsoft.com/office/drawing/2014/main" id="{4D2ACE3C-2DBF-241E-EA29-DBBDB3CE6F8B}"/>
              </a:ext>
            </a:extLst>
          </p:cNvPr>
          <p:cNvPicPr>
            <a:picLocks noGrp="1" noChangeAspect="1"/>
          </p:cNvPicPr>
          <p:nvPr>
            <p:ph type="pic" sz="quarter" idx="13"/>
          </p:nvPr>
        </p:nvPicPr>
        <p:blipFill rotWithShape="1">
          <a:blip r:embed="rId2"/>
          <a:srcRect t="-5777" b="-5777"/>
          <a:stretch/>
        </p:blipFill>
        <p:spPr/>
      </p:pic>
    </p:spTree>
    <p:extLst>
      <p:ext uri="{BB962C8B-B14F-4D97-AF65-F5344CB8AC3E}">
        <p14:creationId xmlns:p14="http://schemas.microsoft.com/office/powerpoint/2010/main" val="1424970221"/>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C74EDC3-6C87-4699-93BC-02BA54C8E071}">
  <ds:schemaRefs>
    <ds:schemaRef ds:uri="http://schemas.microsoft.com/sharepoint/v3/contenttype/forms"/>
  </ds:schemaRefs>
</ds:datastoreItem>
</file>

<file path=customXml/itemProps3.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party</Template>
  <TotalTime>702</TotalTime>
  <Words>917</Words>
  <Application>Microsoft Office PowerPoint</Application>
  <PresentationFormat>Widescreen</PresentationFormat>
  <Paragraphs>142</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Century Gothic</vt:lpstr>
      <vt:lpstr>RetrospectVTI</vt:lpstr>
      <vt:lpstr>Projet e-rigation</vt:lpstr>
      <vt:lpstr>Sommaire</vt:lpstr>
      <vt:lpstr>Introduction &amp; analyse</vt:lpstr>
      <vt:lpstr>CONTEXTE</vt:lpstr>
      <vt:lpstr>OBJECTIFS</vt:lpstr>
      <vt:lpstr>Graphisme et ergonomie </vt:lpstr>
      <vt:lpstr>CONCEPTION DE LA BASE DE DONNEES</vt:lpstr>
      <vt:lpstr>Mcd</vt:lpstr>
      <vt:lpstr>MLD</vt:lpstr>
      <vt:lpstr>MPD</vt:lpstr>
      <vt:lpstr>Charte graphique</vt:lpstr>
      <vt:lpstr>PALETTE DE COULEUR</vt:lpstr>
      <vt:lpstr>LOGO &amp; NOM DE LA MARQUE</vt:lpstr>
      <vt:lpstr>ZONING</vt:lpstr>
      <vt:lpstr>WIREFRAME</vt:lpstr>
      <vt:lpstr>MAQUETTAGE</vt:lpstr>
      <vt:lpstr>TECHNOLOGIES UTILISEES</vt:lpstr>
      <vt:lpstr>SPECIALITES FONCTIONNELLES</vt:lpstr>
      <vt:lpstr>INSCRIPTION ET CONNEXION USER</vt:lpstr>
      <vt:lpstr>PANIER &amp; produits</vt:lpstr>
      <vt:lpstr>Gestion de compte</vt:lpstr>
      <vt:lpstr>Admin – gestion des produits</vt:lpstr>
      <vt:lpstr>Admin – changer un user</vt:lpstr>
      <vt:lpstr>Specifications techniques</vt:lpstr>
      <vt:lpstr>CRUD</vt:lpstr>
      <vt:lpstr>Create – CRÉER un produit</vt:lpstr>
      <vt:lpstr>Read – obtenir tous les produits disponible</vt:lpstr>
      <vt:lpstr>Update – mettre a jour le stock d’un produit</vt:lpstr>
      <vt:lpstr>Delete – supprimer un produit</vt:lpstr>
      <vt:lpstr>REDUX – Bibliothèque de gestion de l’état</vt:lpstr>
      <vt:lpstr>REDUX – NAVBAR MOBILE</vt:lpstr>
      <vt:lpstr>MVC – MODEL VIEW CONTROLLER</vt:lpstr>
      <vt:lpstr>Seo/sea – search engine optimisation &amp; advertising</vt:lpstr>
      <vt:lpstr>Bcryptjs</vt:lpstr>
      <vt:lpstr>Sécurité </vt:lpstr>
      <vt:lpstr>injections sql</vt:lpstr>
      <vt:lpstr>Failles xss</vt:lpstr>
      <vt:lpstr>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e-rigation</dc:title>
  <dc:creator>Mélanie Zhu</dc:creator>
  <cp:lastModifiedBy>Mélanie Zhu</cp:lastModifiedBy>
  <cp:revision>38</cp:revision>
  <dcterms:created xsi:type="dcterms:W3CDTF">2024-03-07T13:30:33Z</dcterms:created>
  <dcterms:modified xsi:type="dcterms:W3CDTF">2024-03-28T08:09:54Z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